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76" r:id="rId9"/>
    <p:sldId id="277" r:id="rId10"/>
    <p:sldId id="278" r:id="rId11"/>
    <p:sldId id="273" r:id="rId12"/>
    <p:sldId id="27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CC3300"/>
    <a:srgbClr val="0000FF"/>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D43A78-A24D-4CA5-9A7C-3F26E9F8581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ED81242-323B-459F-A841-F95296A0802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4BF16D-81A7-4480-A015-9785E12EAAD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26C774-0BBA-49F6-A6A6-ACB99E9E811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D9D989-5A98-4C18-ADAA-53BAF9740C6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DEFBC0-524C-4E97-B797-B43C996C9E7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EA408A-9386-4A57-80A0-03A4427F41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EBC25A-37BB-4718-926C-2A378ED2150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85126F-7AF8-4EFD-9A2F-15CC66935DE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74A1663-7F5E-40C5-9A23-78D24AA7BB5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89C4299-5DFB-4FF3-9261-F772CC1DCFE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B7DEDD-7C12-44B3-9379-78AA4E1E9A7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EE7E683-016E-4934-B082-982EBDC167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3810000" y="4572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3075" name="WordArt 3"/>
          <p:cNvSpPr>
            <a:spLocks noChangeArrowheads="1" noChangeShapeType="1" noTextEdit="1"/>
          </p:cNvSpPr>
          <p:nvPr/>
        </p:nvSpPr>
        <p:spPr bwMode="auto">
          <a:xfrm>
            <a:off x="914400" y="1066800"/>
            <a:ext cx="3829050" cy="5334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KIỂM TRA BÀI CŨ</a:t>
            </a:r>
          </a:p>
        </p:txBody>
      </p:sp>
      <p:sp>
        <p:nvSpPr>
          <p:cNvPr id="3080" name="Text Box 8"/>
          <p:cNvSpPr txBox="1">
            <a:spLocks noChangeArrowheads="1"/>
          </p:cNvSpPr>
          <p:nvPr/>
        </p:nvSpPr>
        <p:spPr bwMode="auto">
          <a:xfrm>
            <a:off x="762000" y="2514600"/>
            <a:ext cx="8001000" cy="457200"/>
          </a:xfrm>
          <a:prstGeom prst="rect">
            <a:avLst/>
          </a:prstGeom>
          <a:noFill/>
          <a:ln w="9525" algn="ctr">
            <a:noFill/>
            <a:miter lim="800000"/>
            <a:headEnd/>
            <a:tailEnd/>
          </a:ln>
          <a:effectLst/>
        </p:spPr>
        <p:txBody>
          <a:bodyPr>
            <a:spAutoFit/>
          </a:bodyPr>
          <a:lstStyle/>
          <a:p>
            <a:pPr algn="ctr">
              <a:spcBef>
                <a:spcPct val="50000"/>
              </a:spcBef>
              <a:buFont typeface="Wingdings" pitchFamily="2" charset="2"/>
              <a:buChar char="Ø"/>
            </a:pPr>
            <a:r>
              <a:rPr lang="en-US" sz="2400" b="1">
                <a:solidFill>
                  <a:srgbClr val="0000FF"/>
                </a:solidFill>
                <a:cs typeface="Arial" charset="0"/>
              </a:rPr>
              <a:t>Vì sao tác giả nói dòng sông điệu?</a:t>
            </a:r>
          </a:p>
        </p:txBody>
      </p:sp>
      <p:sp>
        <p:nvSpPr>
          <p:cNvPr id="3081" name="Text Box 9"/>
          <p:cNvSpPr txBox="1">
            <a:spLocks noChangeArrowheads="1"/>
          </p:cNvSpPr>
          <p:nvPr/>
        </p:nvSpPr>
        <p:spPr bwMode="auto">
          <a:xfrm>
            <a:off x="838200" y="3276600"/>
            <a:ext cx="8305800" cy="1200150"/>
          </a:xfrm>
          <a:prstGeom prst="rect">
            <a:avLst/>
          </a:prstGeom>
          <a:noFill/>
          <a:ln w="9525" algn="ctr">
            <a:noFill/>
            <a:miter lim="800000"/>
            <a:headEnd/>
            <a:tailEnd/>
          </a:ln>
          <a:effectLst/>
        </p:spPr>
        <p:txBody>
          <a:bodyPr>
            <a:spAutoFit/>
          </a:bodyPr>
          <a:lstStyle/>
          <a:p>
            <a:pPr>
              <a:spcBef>
                <a:spcPct val="50000"/>
              </a:spcBef>
            </a:pPr>
            <a:r>
              <a:rPr lang="en-US" sz="2400" b="1">
                <a:solidFill>
                  <a:srgbClr val="FF3300"/>
                </a:solidFill>
                <a:cs typeface="Arial" charset="0"/>
              </a:rPr>
              <a:t>    Tác giả nói là dòng sông “điệu” vì dòng sông luôn thay đổi sắc màu giống con người luôn thay đổi màu áo.</a:t>
            </a:r>
          </a:p>
        </p:txBody>
      </p:sp>
      <p:sp>
        <p:nvSpPr>
          <p:cNvPr id="3082" name="Text Box 10"/>
          <p:cNvSpPr txBox="1">
            <a:spLocks noChangeArrowheads="1"/>
          </p:cNvSpPr>
          <p:nvPr/>
        </p:nvSpPr>
        <p:spPr bwMode="auto">
          <a:xfrm>
            <a:off x="304800" y="1905000"/>
            <a:ext cx="8839200" cy="457200"/>
          </a:xfrm>
          <a:prstGeom prst="rect">
            <a:avLst/>
          </a:prstGeom>
          <a:noFill/>
          <a:ln w="9525" algn="ctr">
            <a:noFill/>
            <a:miter lim="800000"/>
            <a:headEnd/>
            <a:tailEnd/>
          </a:ln>
          <a:effectLst/>
        </p:spPr>
        <p:txBody>
          <a:bodyPr>
            <a:spAutoFit/>
          </a:bodyPr>
          <a:lstStyle/>
          <a:p>
            <a:pPr algn="ctr">
              <a:spcBef>
                <a:spcPct val="50000"/>
              </a:spcBef>
            </a:pPr>
            <a:r>
              <a:rPr lang="en-US" sz="2400" b="1">
                <a:solidFill>
                  <a:srgbClr val="CC3300"/>
                </a:solidFill>
                <a:cs typeface="Arial" charset="0"/>
              </a:rPr>
              <a:t>Học thuộc lòng bài thơ Dòng sông mặc áo</a:t>
            </a:r>
          </a:p>
        </p:txBody>
      </p:sp>
      <p:sp>
        <p:nvSpPr>
          <p:cNvPr id="3083" name="Text Box 11"/>
          <p:cNvSpPr txBox="1">
            <a:spLocks noChangeArrowheads="1"/>
          </p:cNvSpPr>
          <p:nvPr/>
        </p:nvSpPr>
        <p:spPr bwMode="auto">
          <a:xfrm>
            <a:off x="838200" y="2971800"/>
            <a:ext cx="8305800" cy="457200"/>
          </a:xfrm>
          <a:prstGeom prst="rect">
            <a:avLst/>
          </a:prstGeom>
          <a:noFill/>
          <a:ln w="9525" algn="ctr">
            <a:noFill/>
            <a:miter lim="800000"/>
            <a:headEnd/>
            <a:tailEnd/>
          </a:ln>
          <a:effectLst/>
        </p:spPr>
        <p:txBody>
          <a:bodyPr>
            <a:spAutoFit/>
          </a:bodyPr>
          <a:lstStyle/>
          <a:p>
            <a:pPr algn="ctr">
              <a:spcBef>
                <a:spcPct val="50000"/>
              </a:spcBef>
              <a:buFont typeface="Wingdings" pitchFamily="2" charset="2"/>
              <a:buChar char="Ø"/>
            </a:pPr>
            <a:r>
              <a:rPr lang="en-US" sz="2400" b="1">
                <a:solidFill>
                  <a:srgbClr val="FF0000"/>
                </a:solidFill>
                <a:cs typeface="Arial" charset="0"/>
              </a:rPr>
              <a:t>Em thích hình ảnh nào trong bài thơ?</a:t>
            </a:r>
          </a:p>
        </p:txBody>
      </p:sp>
      <p:pic>
        <p:nvPicPr>
          <p:cNvPr id="2056" name="Picture 12"/>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2057" name="Picture 13"/>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2058" name="Picture 14"/>
          <p:cNvPicPr>
            <a:picLocks noChangeAspect="1" noChangeArrowheads="1"/>
          </p:cNvPicPr>
          <p:nvPr/>
        </p:nvPicPr>
        <p:blipFill>
          <a:blip r:embed="rId2"/>
          <a:srcRect/>
          <a:stretch>
            <a:fillRect/>
          </a:stretch>
        </p:blipFill>
        <p:spPr bwMode="auto">
          <a:xfrm>
            <a:off x="0" y="0"/>
            <a:ext cx="9144000" cy="381000"/>
          </a:xfrm>
          <a:prstGeom prst="rect">
            <a:avLst/>
          </a:prstGeom>
          <a:noFill/>
          <a:ln w="9525">
            <a:noFill/>
            <a:miter lim="800000"/>
            <a:headEnd/>
            <a:tailEnd/>
          </a:ln>
          <a:effectLst/>
        </p:spPr>
      </p:pic>
      <p:pic>
        <p:nvPicPr>
          <p:cNvPr id="2059" name="Picture 15"/>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p:cTn id="7" dur="1000" fill="hold"/>
                                        <p:tgtEl>
                                          <p:spTgt spid="3075"/>
                                        </p:tgtEl>
                                        <p:attrNameLst>
                                          <p:attrName>ppt_x</p:attrName>
                                        </p:attrNameLst>
                                      </p:cBhvr>
                                      <p:tavLst>
                                        <p:tav tm="0">
                                          <p:val>
                                            <p:strVal val="#ppt_x-.2"/>
                                          </p:val>
                                        </p:tav>
                                        <p:tav tm="100000">
                                          <p:val>
                                            <p:strVal val="#ppt_x"/>
                                          </p:val>
                                        </p:tav>
                                      </p:tavLst>
                                    </p:anim>
                                    <p:anim calcmode="lin" valueType="num">
                                      <p:cBhvr>
                                        <p:cTn id="8" dur="1000" fill="hold"/>
                                        <p:tgtEl>
                                          <p:spTgt spid="3075"/>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3082"/>
                                        </p:tgtEl>
                                        <p:attrNameLst>
                                          <p:attrName>style.visibility</p:attrName>
                                        </p:attrNameLst>
                                      </p:cBhvr>
                                      <p:to>
                                        <p:strVal val="visible"/>
                                      </p:to>
                                    </p:set>
                                    <p:anim calcmode="lin" valueType="num">
                                      <p:cBhvr additive="base">
                                        <p:cTn id="14" dur="2000" fill="hold"/>
                                        <p:tgtEl>
                                          <p:spTgt spid="3082"/>
                                        </p:tgtEl>
                                        <p:attrNameLst>
                                          <p:attrName>ppt_x</p:attrName>
                                        </p:attrNameLst>
                                      </p:cBhvr>
                                      <p:tavLst>
                                        <p:tav tm="0">
                                          <p:val>
                                            <p:strVal val="0-#ppt_w/2"/>
                                          </p:val>
                                        </p:tav>
                                        <p:tav tm="100000">
                                          <p:val>
                                            <p:strVal val="#ppt_x"/>
                                          </p:val>
                                        </p:tav>
                                      </p:tavLst>
                                    </p:anim>
                                    <p:anim calcmode="lin" valueType="num">
                                      <p:cBhvr additive="base">
                                        <p:cTn id="15" dur="2000" fill="hold"/>
                                        <p:tgtEl>
                                          <p:spTgt spid="3082"/>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3080"/>
                                        </p:tgtEl>
                                        <p:attrNameLst>
                                          <p:attrName>style.visibility</p:attrName>
                                        </p:attrNameLst>
                                      </p:cBhvr>
                                      <p:to>
                                        <p:strVal val="visible"/>
                                      </p:to>
                                    </p:set>
                                    <p:anim calcmode="lin" valueType="num">
                                      <p:cBhvr>
                                        <p:cTn id="20" dur="1000" fill="hold"/>
                                        <p:tgtEl>
                                          <p:spTgt spid="3080"/>
                                        </p:tgtEl>
                                        <p:attrNameLst>
                                          <p:attrName>ppt_x</p:attrName>
                                        </p:attrNameLst>
                                      </p:cBhvr>
                                      <p:tavLst>
                                        <p:tav tm="0">
                                          <p:val>
                                            <p:strVal val="#ppt_x-.2"/>
                                          </p:val>
                                        </p:tav>
                                        <p:tav tm="100000">
                                          <p:val>
                                            <p:strVal val="#ppt_x"/>
                                          </p:val>
                                        </p:tav>
                                      </p:tavLst>
                                    </p:anim>
                                    <p:anim calcmode="lin" valueType="num">
                                      <p:cBhvr>
                                        <p:cTn id="21" dur="1000" fill="hold"/>
                                        <p:tgtEl>
                                          <p:spTgt spid="3080"/>
                                        </p:tgtEl>
                                        <p:attrNameLst>
                                          <p:attrName>ppt_y</p:attrName>
                                        </p:attrNameLst>
                                      </p:cBhvr>
                                      <p:tavLst>
                                        <p:tav tm="0">
                                          <p:val>
                                            <p:strVal val="#ppt_y"/>
                                          </p:val>
                                        </p:tav>
                                        <p:tav tm="100000">
                                          <p:val>
                                            <p:strVal val="#ppt_y"/>
                                          </p:val>
                                        </p:tav>
                                      </p:tavLst>
                                    </p:anim>
                                    <p:animEffect transition="in" filter="wipe(right)" prLst="gradientSize: 0.1">
                                      <p:cBhvr>
                                        <p:cTn id="22" dur="1000"/>
                                        <p:tgtEl>
                                          <p:spTgt spid="308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081"/>
                                        </p:tgtEl>
                                        <p:attrNameLst>
                                          <p:attrName>style.visibility</p:attrName>
                                        </p:attrNameLst>
                                      </p:cBhvr>
                                      <p:to>
                                        <p:strVal val="visible"/>
                                      </p:to>
                                    </p:set>
                                    <p:animEffect transition="in" filter="slide(fromBottom)">
                                      <p:cBhvr>
                                        <p:cTn id="27" dur="500"/>
                                        <p:tgtEl>
                                          <p:spTgt spid="308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3080"/>
                                        </p:tgtEl>
                                      </p:cBhvr>
                                    </p:animEffect>
                                    <p:set>
                                      <p:cBhvr>
                                        <p:cTn id="32" dur="1" fill="hold">
                                          <p:stCondLst>
                                            <p:cond delay="499"/>
                                          </p:stCondLst>
                                        </p:cTn>
                                        <p:tgtEl>
                                          <p:spTgt spid="3080"/>
                                        </p:tgtEl>
                                        <p:attrNameLst>
                                          <p:attrName>style.visibility</p:attrName>
                                        </p:attrNameLst>
                                      </p:cBhvr>
                                      <p:to>
                                        <p:strVal val="hidden"/>
                                      </p:to>
                                    </p:set>
                                  </p:childTnLst>
                                </p:cTn>
                              </p:par>
                              <p:par>
                                <p:cTn id="33" presetID="4" presetClass="exit" presetSubtype="16" fill="hold" grpId="1" nodeType="withEffect">
                                  <p:stCondLst>
                                    <p:cond delay="0"/>
                                  </p:stCondLst>
                                  <p:childTnLst>
                                    <p:animEffect transition="out" filter="box(in)">
                                      <p:cBhvr>
                                        <p:cTn id="34" dur="500"/>
                                        <p:tgtEl>
                                          <p:spTgt spid="3081"/>
                                        </p:tgtEl>
                                      </p:cBhvr>
                                    </p:animEffect>
                                    <p:set>
                                      <p:cBhvr>
                                        <p:cTn id="35" dur="1" fill="hold">
                                          <p:stCondLst>
                                            <p:cond delay="499"/>
                                          </p:stCondLst>
                                        </p:cTn>
                                        <p:tgtEl>
                                          <p:spTgt spid="3081"/>
                                        </p:tgtEl>
                                        <p:attrNameLst>
                                          <p:attrName>style.visibility</p:attrName>
                                        </p:attrNameLst>
                                      </p:cBhvr>
                                      <p:to>
                                        <p:strVal val="hidden"/>
                                      </p:to>
                                    </p:set>
                                  </p:childTnLst>
                                </p:cTn>
                              </p:par>
                              <p:par>
                                <p:cTn id="36" presetID="2" presetClass="entr" presetSubtype="4" fill="hold" grpId="0" nodeType="withEffect">
                                  <p:stCondLst>
                                    <p:cond delay="0"/>
                                  </p:stCondLst>
                                  <p:childTnLst>
                                    <p:set>
                                      <p:cBhvr>
                                        <p:cTn id="37" dur="1" fill="hold">
                                          <p:stCondLst>
                                            <p:cond delay="0"/>
                                          </p:stCondLst>
                                        </p:cTn>
                                        <p:tgtEl>
                                          <p:spTgt spid="3083"/>
                                        </p:tgtEl>
                                        <p:attrNameLst>
                                          <p:attrName>style.visibility</p:attrName>
                                        </p:attrNameLst>
                                      </p:cBhvr>
                                      <p:to>
                                        <p:strVal val="visible"/>
                                      </p:to>
                                    </p:set>
                                    <p:anim calcmode="lin" valueType="num">
                                      <p:cBhvr additive="base">
                                        <p:cTn id="38" dur="500" fill="hold"/>
                                        <p:tgtEl>
                                          <p:spTgt spid="3083"/>
                                        </p:tgtEl>
                                        <p:attrNameLst>
                                          <p:attrName>ppt_x</p:attrName>
                                        </p:attrNameLst>
                                      </p:cBhvr>
                                      <p:tavLst>
                                        <p:tav tm="0">
                                          <p:val>
                                            <p:strVal val="#ppt_x"/>
                                          </p:val>
                                        </p:tav>
                                        <p:tav tm="100000">
                                          <p:val>
                                            <p:strVal val="#ppt_x"/>
                                          </p:val>
                                        </p:tav>
                                      </p:tavLst>
                                    </p:anim>
                                    <p:anim calcmode="lin" valueType="num">
                                      <p:cBhvr additive="base">
                                        <p:cTn id="39" dur="500" fill="hold"/>
                                        <p:tgtEl>
                                          <p:spTgt spid="30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80" grpId="0"/>
      <p:bldP spid="3080" grpId="1"/>
      <p:bldP spid="3081" grpId="0"/>
      <p:bldP spid="3081" grpId="1"/>
      <p:bldP spid="3082" grpId="0"/>
      <p:bldP spid="308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733800" y="5334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11267" name="WordArt 5"/>
          <p:cNvSpPr>
            <a:spLocks noChangeArrowheads="1" noChangeShapeType="1" noTextEdit="1"/>
          </p:cNvSpPr>
          <p:nvPr/>
        </p:nvSpPr>
        <p:spPr bwMode="auto">
          <a:xfrm>
            <a:off x="1905000" y="9144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11268" name="Text Box 6"/>
          <p:cNvSpPr txBox="1">
            <a:spLocks noChangeArrowheads="1"/>
          </p:cNvSpPr>
          <p:nvPr/>
        </p:nvSpPr>
        <p:spPr bwMode="auto">
          <a:xfrm>
            <a:off x="5105400" y="1524000"/>
            <a:ext cx="3352800" cy="396875"/>
          </a:xfrm>
          <a:prstGeom prst="rect">
            <a:avLst/>
          </a:prstGeom>
          <a:noFill/>
          <a:ln w="9525">
            <a:noFill/>
            <a:miter lim="800000"/>
            <a:headEnd/>
            <a:tailEnd/>
          </a:ln>
          <a:effectLst/>
        </p:spPr>
        <p:txBody>
          <a:bodyPr>
            <a:spAutoFit/>
          </a:bodyPr>
          <a:lstStyle/>
          <a:p>
            <a:pPr eaLnBrk="0" hangingPunct="0">
              <a:spcBef>
                <a:spcPct val="50000"/>
              </a:spcBef>
            </a:pPr>
            <a:r>
              <a:rPr lang="en-US" sz="2000" i="1">
                <a:solidFill>
                  <a:schemeClr val="tx2"/>
                </a:solidFill>
              </a:rPr>
              <a:t>Theo </a:t>
            </a:r>
            <a:r>
              <a:rPr lang="en-US" i="1">
                <a:solidFill>
                  <a:schemeClr val="tx2"/>
                </a:solidFill>
              </a:rPr>
              <a:t>Nh</a:t>
            </a:r>
            <a:r>
              <a:rPr lang="en-US" i="1"/>
              <a:t>ững kì quan thế giới</a:t>
            </a:r>
          </a:p>
        </p:txBody>
      </p:sp>
      <p:sp>
        <p:nvSpPr>
          <p:cNvPr id="24583" name="Text Box 7"/>
          <p:cNvSpPr txBox="1">
            <a:spLocks noChangeArrowheads="1"/>
          </p:cNvSpPr>
          <p:nvPr/>
        </p:nvSpPr>
        <p:spPr bwMode="auto">
          <a:xfrm>
            <a:off x="4876800" y="1828800"/>
            <a:ext cx="4011613" cy="1200150"/>
          </a:xfrm>
          <a:prstGeom prst="rect">
            <a:avLst/>
          </a:prstGeom>
          <a:noFill/>
          <a:ln w="9525" algn="ctr">
            <a:noFill/>
            <a:miter lim="800000"/>
            <a:headEnd/>
            <a:tailEnd/>
          </a:ln>
          <a:effectLst/>
        </p:spPr>
        <p:txBody>
          <a:bodyPr>
            <a:spAutoFit/>
          </a:bodyPr>
          <a:lstStyle/>
          <a:p>
            <a:pPr>
              <a:spcBef>
                <a:spcPct val="50000"/>
              </a:spcBef>
              <a:buClr>
                <a:srgbClr val="CC0000"/>
              </a:buClr>
              <a:buFont typeface="Wingdings" pitchFamily="2" charset="2"/>
              <a:buChar char="v"/>
            </a:pPr>
            <a:r>
              <a:rPr lang="en-US" sz="2400" b="1">
                <a:solidFill>
                  <a:srgbClr val="FF3300"/>
                </a:solidFill>
                <a:cs typeface="Arial" charset="0"/>
              </a:rPr>
              <a:t> Phong cảnh khu đền vào lúc hoàng hôn có gì đẹp ?</a:t>
            </a:r>
          </a:p>
        </p:txBody>
      </p:sp>
      <p:pic>
        <p:nvPicPr>
          <p:cNvPr id="24584" name="Picture 8" descr="Picture14"/>
          <p:cNvPicPr>
            <a:picLocks noChangeAspect="1" noChangeArrowheads="1"/>
          </p:cNvPicPr>
          <p:nvPr/>
        </p:nvPicPr>
        <p:blipFill>
          <a:blip r:embed="rId2"/>
          <a:srcRect/>
          <a:stretch>
            <a:fillRect/>
          </a:stretch>
        </p:blipFill>
        <p:spPr bwMode="auto">
          <a:xfrm>
            <a:off x="457200" y="1905000"/>
            <a:ext cx="4114800" cy="4038600"/>
          </a:xfrm>
          <a:prstGeom prst="rect">
            <a:avLst/>
          </a:prstGeom>
          <a:noFill/>
          <a:ln w="9525">
            <a:noFill/>
            <a:miter lim="800000"/>
            <a:headEnd/>
            <a:tailEnd/>
          </a:ln>
        </p:spPr>
      </p:pic>
      <p:sp>
        <p:nvSpPr>
          <p:cNvPr id="24585" name="Text Box 9"/>
          <p:cNvSpPr txBox="1">
            <a:spLocks noChangeArrowheads="1"/>
          </p:cNvSpPr>
          <p:nvPr/>
        </p:nvSpPr>
        <p:spPr bwMode="auto">
          <a:xfrm>
            <a:off x="4572000" y="3048000"/>
            <a:ext cx="4267200" cy="3140075"/>
          </a:xfrm>
          <a:prstGeom prst="rect">
            <a:avLst/>
          </a:prstGeom>
          <a:noFill/>
          <a:ln w="9525" algn="ctr">
            <a:noFill/>
            <a:miter lim="800000"/>
            <a:headEnd/>
            <a:tailEnd/>
          </a:ln>
          <a:effectLst/>
        </p:spPr>
        <p:txBody>
          <a:bodyPr>
            <a:spAutoFit/>
          </a:bodyPr>
          <a:lstStyle/>
          <a:p>
            <a:pPr algn="just">
              <a:spcBef>
                <a:spcPct val="50000"/>
              </a:spcBef>
              <a:buClr>
                <a:srgbClr val="0000FF"/>
              </a:buClr>
              <a:buFont typeface="Wingdings" pitchFamily="2" charset="2"/>
              <a:buChar char="Ø"/>
            </a:pPr>
            <a:r>
              <a:rPr lang="en-US" sz="2000">
                <a:solidFill>
                  <a:srgbClr val="0000FF"/>
                </a:solidFill>
                <a:cs typeface="Arial" charset="0"/>
              </a:rPr>
              <a:t>  Lúc hoàng hôn, Ăng-co Vát thật huy hoàng. Mặt trời lặn, ánh sáng chiếu soi vào bóng tối cửa đền. Những ngọn tháp cao vút ở phía trên, lấp loáng giữa những chùm lá thốt nốt xoà tán tròn. Ngôi đền cao với những thềm đá rêu phong càng trở nên uy nghi, thâm nghiêm hơn dưới ánh chiều vàng khi đàn rơi bay toả ra từ các ngách</a:t>
            </a:r>
          </a:p>
        </p:txBody>
      </p:sp>
      <p:pic>
        <p:nvPicPr>
          <p:cNvPr id="24586" name="Picture 10" descr="Picture9"/>
          <p:cNvPicPr>
            <a:picLocks noChangeAspect="1" noChangeArrowheads="1"/>
          </p:cNvPicPr>
          <p:nvPr/>
        </p:nvPicPr>
        <p:blipFill>
          <a:blip r:embed="rId3"/>
          <a:srcRect/>
          <a:stretch>
            <a:fillRect/>
          </a:stretch>
        </p:blipFill>
        <p:spPr bwMode="auto">
          <a:xfrm>
            <a:off x="457200" y="1905000"/>
            <a:ext cx="4191000" cy="3962400"/>
          </a:xfrm>
          <a:prstGeom prst="rect">
            <a:avLst/>
          </a:prstGeom>
          <a:noFill/>
          <a:ln w="9525">
            <a:noFill/>
            <a:miter lim="800000"/>
            <a:headEnd/>
            <a:tailEnd/>
          </a:ln>
        </p:spPr>
      </p:pic>
      <p:pic>
        <p:nvPicPr>
          <p:cNvPr id="11273" name="Picture 11"/>
          <p:cNvPicPr>
            <a:picLocks noChangeAspect="1" noChangeArrowheads="1"/>
          </p:cNvPicPr>
          <p:nvPr/>
        </p:nvPicPr>
        <p:blipFill>
          <a:blip r:embed="rId4"/>
          <a:srcRect/>
          <a:stretch>
            <a:fillRect/>
          </a:stretch>
        </p:blipFill>
        <p:spPr bwMode="auto">
          <a:xfrm>
            <a:off x="0" y="6248400"/>
            <a:ext cx="9144000" cy="609600"/>
          </a:xfrm>
          <a:prstGeom prst="rect">
            <a:avLst/>
          </a:prstGeom>
          <a:noFill/>
          <a:ln w="9525">
            <a:noFill/>
            <a:miter lim="800000"/>
            <a:headEnd/>
            <a:tailEnd/>
          </a:ln>
          <a:effectLst/>
        </p:spPr>
      </p:pic>
      <p:pic>
        <p:nvPicPr>
          <p:cNvPr id="11274" name="Picture 12"/>
          <p:cNvPicPr>
            <a:picLocks noChangeAspect="1" noChangeArrowheads="1"/>
          </p:cNvPicPr>
          <p:nvPr/>
        </p:nvPicPr>
        <p:blipFill>
          <a:blip r:embed="rId5"/>
          <a:srcRect/>
          <a:stretch>
            <a:fillRect/>
          </a:stretch>
        </p:blipFill>
        <p:spPr bwMode="auto">
          <a:xfrm>
            <a:off x="-146050" y="76200"/>
            <a:ext cx="679450" cy="6781800"/>
          </a:xfrm>
          <a:prstGeom prst="rect">
            <a:avLst/>
          </a:prstGeom>
          <a:noFill/>
          <a:ln w="9525">
            <a:noFill/>
            <a:miter lim="800000"/>
            <a:headEnd/>
            <a:tailEnd/>
          </a:ln>
          <a:effectLst/>
        </p:spPr>
      </p:pic>
      <p:pic>
        <p:nvPicPr>
          <p:cNvPr id="11275" name="Picture 13"/>
          <p:cNvPicPr>
            <a:picLocks noChangeAspect="1" noChangeArrowheads="1"/>
          </p:cNvPicPr>
          <p:nvPr/>
        </p:nvPicPr>
        <p:blipFill>
          <a:blip r:embed="rId4"/>
          <a:srcRect/>
          <a:stretch>
            <a:fillRect/>
          </a:stretch>
        </p:blipFill>
        <p:spPr bwMode="auto">
          <a:xfrm>
            <a:off x="0" y="0"/>
            <a:ext cx="9144000" cy="533400"/>
          </a:xfrm>
          <a:prstGeom prst="rect">
            <a:avLst/>
          </a:prstGeom>
          <a:noFill/>
          <a:ln w="9525">
            <a:noFill/>
            <a:miter lim="800000"/>
            <a:headEnd/>
            <a:tailEnd/>
          </a:ln>
          <a:effectLst/>
        </p:spPr>
      </p:pic>
      <p:pic>
        <p:nvPicPr>
          <p:cNvPr id="11276" name="Picture 14"/>
          <p:cNvPicPr>
            <a:picLocks noChangeAspect="1" noChangeArrowheads="1"/>
          </p:cNvPicPr>
          <p:nvPr/>
        </p:nvPicPr>
        <p:blipFill>
          <a:blip r:embed="rId5"/>
          <a:srcRect/>
          <a:stretch>
            <a:fillRect/>
          </a:stretch>
        </p:blipFill>
        <p:spPr bwMode="auto">
          <a:xfrm>
            <a:off x="8877300" y="0"/>
            <a:ext cx="2667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nodeType="withEffect">
                                  <p:stCondLst>
                                    <p:cond delay="0"/>
                                  </p:stCondLst>
                                  <p:childTnLst>
                                    <p:set>
                                      <p:cBhvr>
                                        <p:cTn id="6" dur="1" fill="hold">
                                          <p:stCondLst>
                                            <p:cond delay="0"/>
                                          </p:stCondLst>
                                        </p:cTn>
                                        <p:tgtEl>
                                          <p:spTgt spid="24584"/>
                                        </p:tgtEl>
                                        <p:attrNameLst>
                                          <p:attrName>style.visibility</p:attrName>
                                        </p:attrNameLst>
                                      </p:cBhvr>
                                      <p:to>
                                        <p:strVal val="visible"/>
                                      </p:to>
                                    </p:set>
                                    <p:animEffect transition="in" filter="plus(in)">
                                      <p:cBhvr>
                                        <p:cTn id="7" dur="1000"/>
                                        <p:tgtEl>
                                          <p:spTgt spid="24584"/>
                                        </p:tgtEl>
                                      </p:cBhvr>
                                    </p:animEffect>
                                  </p:childTnLst>
                                </p:cTn>
                              </p:par>
                              <p:par>
                                <p:cTn id="8" presetID="29" presetClass="entr" presetSubtype="0" fill="hold" grpId="0" nodeType="withEffect">
                                  <p:stCondLst>
                                    <p:cond delay="0"/>
                                  </p:stCondLst>
                                  <p:childTnLst>
                                    <p:set>
                                      <p:cBhvr>
                                        <p:cTn id="9" dur="1" fill="hold">
                                          <p:stCondLst>
                                            <p:cond delay="0"/>
                                          </p:stCondLst>
                                        </p:cTn>
                                        <p:tgtEl>
                                          <p:spTgt spid="24583"/>
                                        </p:tgtEl>
                                        <p:attrNameLst>
                                          <p:attrName>style.visibility</p:attrName>
                                        </p:attrNameLst>
                                      </p:cBhvr>
                                      <p:to>
                                        <p:strVal val="visible"/>
                                      </p:to>
                                    </p:set>
                                    <p:anim calcmode="lin" valueType="num">
                                      <p:cBhvr>
                                        <p:cTn id="10" dur="1000" fill="hold"/>
                                        <p:tgtEl>
                                          <p:spTgt spid="24583"/>
                                        </p:tgtEl>
                                        <p:attrNameLst>
                                          <p:attrName>ppt_x</p:attrName>
                                        </p:attrNameLst>
                                      </p:cBhvr>
                                      <p:tavLst>
                                        <p:tav tm="0">
                                          <p:val>
                                            <p:strVal val="#ppt_x-.2"/>
                                          </p:val>
                                        </p:tav>
                                        <p:tav tm="100000">
                                          <p:val>
                                            <p:strVal val="#ppt_x"/>
                                          </p:val>
                                        </p:tav>
                                      </p:tavLst>
                                    </p:anim>
                                    <p:anim calcmode="lin" valueType="num">
                                      <p:cBhvr>
                                        <p:cTn id="11" dur="1000" fill="hold"/>
                                        <p:tgtEl>
                                          <p:spTgt spid="24583"/>
                                        </p:tgtEl>
                                        <p:attrNameLst>
                                          <p:attrName>ppt_y</p:attrName>
                                        </p:attrNameLst>
                                      </p:cBhvr>
                                      <p:tavLst>
                                        <p:tav tm="0">
                                          <p:val>
                                            <p:strVal val="#ppt_y"/>
                                          </p:val>
                                        </p:tav>
                                        <p:tav tm="100000">
                                          <p:val>
                                            <p:strVal val="#ppt_y"/>
                                          </p:val>
                                        </p:tav>
                                      </p:tavLst>
                                    </p:anim>
                                    <p:animEffect transition="in" filter="wipe(right)" prLst="gradientSize: 0.1">
                                      <p:cBhvr>
                                        <p:cTn id="12" dur="1000"/>
                                        <p:tgtEl>
                                          <p:spTgt spid="245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585"/>
                                        </p:tgtEl>
                                        <p:attrNameLst>
                                          <p:attrName>style.visibility</p:attrName>
                                        </p:attrNameLst>
                                      </p:cBhvr>
                                      <p:to>
                                        <p:strVal val="visible"/>
                                      </p:to>
                                    </p:set>
                                    <p:anim calcmode="lin" valueType="num">
                                      <p:cBhvr additive="base">
                                        <p:cTn id="17" dur="500" fill="hold"/>
                                        <p:tgtEl>
                                          <p:spTgt spid="24585"/>
                                        </p:tgtEl>
                                        <p:attrNameLst>
                                          <p:attrName>ppt_x</p:attrName>
                                        </p:attrNameLst>
                                      </p:cBhvr>
                                      <p:tavLst>
                                        <p:tav tm="0">
                                          <p:val>
                                            <p:strVal val="#ppt_x"/>
                                          </p:val>
                                        </p:tav>
                                        <p:tav tm="100000">
                                          <p:val>
                                            <p:strVal val="#ppt_x"/>
                                          </p:val>
                                        </p:tav>
                                      </p:tavLst>
                                    </p:anim>
                                    <p:anim calcmode="lin" valueType="num">
                                      <p:cBhvr additive="base">
                                        <p:cTn id="18" dur="500" fill="hold"/>
                                        <p:tgtEl>
                                          <p:spTgt spid="24585"/>
                                        </p:tgtEl>
                                        <p:attrNameLst>
                                          <p:attrName>ppt_y</p:attrName>
                                        </p:attrNameLst>
                                      </p:cBhvr>
                                      <p:tavLst>
                                        <p:tav tm="0">
                                          <p:val>
                                            <p:strVal val="1+#ppt_h/2"/>
                                          </p:val>
                                        </p:tav>
                                        <p:tav tm="100000">
                                          <p:val>
                                            <p:strVal val="#ppt_y"/>
                                          </p:val>
                                        </p:tav>
                                      </p:tavLst>
                                    </p:anim>
                                  </p:childTnLst>
                                </p:cTn>
                              </p:par>
                              <p:par>
                                <p:cTn id="19" presetID="13" presetClass="entr" presetSubtype="16" fill="hold" nodeType="withEffect">
                                  <p:stCondLst>
                                    <p:cond delay="0"/>
                                  </p:stCondLst>
                                  <p:childTnLst>
                                    <p:set>
                                      <p:cBhvr>
                                        <p:cTn id="20" dur="1" fill="hold">
                                          <p:stCondLst>
                                            <p:cond delay="0"/>
                                          </p:stCondLst>
                                        </p:cTn>
                                        <p:tgtEl>
                                          <p:spTgt spid="24586"/>
                                        </p:tgtEl>
                                        <p:attrNameLst>
                                          <p:attrName>style.visibility</p:attrName>
                                        </p:attrNameLst>
                                      </p:cBhvr>
                                      <p:to>
                                        <p:strVal val="visible"/>
                                      </p:to>
                                    </p:set>
                                    <p:animEffect transition="in" filter="plus(in)">
                                      <p:cBhvr>
                                        <p:cTn id="21" dur="2000"/>
                                        <p:tgtEl>
                                          <p:spTgt spid="24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p:bldP spid="245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5"/>
          <p:cNvSpPr>
            <a:spLocks noChangeArrowheads="1" noChangeShapeType="1" noTextEdit="1"/>
          </p:cNvSpPr>
          <p:nvPr/>
        </p:nvSpPr>
        <p:spPr bwMode="auto">
          <a:xfrm>
            <a:off x="1143000" y="1600200"/>
            <a:ext cx="2971800" cy="381000"/>
          </a:xfrm>
          <a:prstGeom prst="rect">
            <a:avLst/>
          </a:prstGeom>
        </p:spPr>
        <p:txBody>
          <a:bodyPr wrap="none" fromWordArt="1">
            <a:prstTxWarp prst="textPlain">
              <a:avLst>
                <a:gd name="adj" fmla="val 50000"/>
              </a:avLst>
            </a:prstTxWarp>
          </a:bodyPr>
          <a:lstStyle/>
          <a:p>
            <a:pPr algn="ctr"/>
            <a:r>
              <a:rPr lang="en-US" sz="3600" kern="10">
                <a:ln w="12700">
                  <a:solidFill>
                    <a:srgbClr val="336600"/>
                  </a:solidFill>
                  <a:round/>
                  <a:headEnd/>
                  <a:tailEnd/>
                </a:ln>
                <a:solidFill>
                  <a:srgbClr val="336600">
                    <a:alpha val="50195"/>
                  </a:srgbClr>
                </a:solidFill>
                <a:effectLst>
                  <a:outerShdw dist="45791" dir="2021404" algn="ctr" rotWithShape="0">
                    <a:srgbClr val="9999FF"/>
                  </a:outerShdw>
                </a:effectLst>
                <a:latin typeface="Arial"/>
                <a:cs typeface="Arial"/>
              </a:rPr>
              <a:t>TÌM HIỂU BÀI</a:t>
            </a:r>
          </a:p>
        </p:txBody>
      </p:sp>
      <p:sp>
        <p:nvSpPr>
          <p:cNvPr id="12291" name="Text Box 11"/>
          <p:cNvSpPr txBox="1">
            <a:spLocks noChangeArrowheads="1"/>
          </p:cNvSpPr>
          <p:nvPr/>
        </p:nvSpPr>
        <p:spPr bwMode="auto">
          <a:xfrm>
            <a:off x="3733800" y="4572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12292" name="Text Box 12"/>
          <p:cNvSpPr txBox="1">
            <a:spLocks noChangeArrowheads="1"/>
          </p:cNvSpPr>
          <p:nvPr/>
        </p:nvSpPr>
        <p:spPr bwMode="auto">
          <a:xfrm>
            <a:off x="5105400" y="1447800"/>
            <a:ext cx="3352800" cy="396875"/>
          </a:xfrm>
          <a:prstGeom prst="rect">
            <a:avLst/>
          </a:prstGeom>
          <a:noFill/>
          <a:ln w="9525">
            <a:noFill/>
            <a:miter lim="800000"/>
            <a:headEnd/>
            <a:tailEnd/>
          </a:ln>
          <a:effectLst/>
        </p:spPr>
        <p:txBody>
          <a:bodyPr>
            <a:spAutoFit/>
          </a:bodyPr>
          <a:lstStyle/>
          <a:p>
            <a:pPr eaLnBrk="0" hangingPunct="0">
              <a:spcBef>
                <a:spcPct val="50000"/>
              </a:spcBef>
            </a:pPr>
            <a:r>
              <a:rPr lang="en-US" sz="2000" i="1">
                <a:solidFill>
                  <a:schemeClr val="tx2"/>
                </a:solidFill>
              </a:rPr>
              <a:t>Theo </a:t>
            </a:r>
            <a:r>
              <a:rPr lang="en-US" i="1">
                <a:solidFill>
                  <a:schemeClr val="tx2"/>
                </a:solidFill>
              </a:rPr>
              <a:t>Nh</a:t>
            </a:r>
            <a:r>
              <a:rPr lang="en-US" i="1"/>
              <a:t>ững kì quan thế giới</a:t>
            </a:r>
          </a:p>
        </p:txBody>
      </p:sp>
      <p:sp>
        <p:nvSpPr>
          <p:cNvPr id="12293" name="WordArt 13"/>
          <p:cNvSpPr>
            <a:spLocks noChangeArrowheads="1" noChangeShapeType="1" noTextEdit="1"/>
          </p:cNvSpPr>
          <p:nvPr/>
        </p:nvSpPr>
        <p:spPr bwMode="auto">
          <a:xfrm>
            <a:off x="1905000" y="8382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19470" name="Text Box 14"/>
          <p:cNvSpPr txBox="1">
            <a:spLocks noChangeArrowheads="1"/>
          </p:cNvSpPr>
          <p:nvPr/>
        </p:nvSpPr>
        <p:spPr bwMode="auto">
          <a:xfrm>
            <a:off x="1524000" y="2286000"/>
            <a:ext cx="7010400" cy="1800225"/>
          </a:xfrm>
          <a:prstGeom prst="rect">
            <a:avLst/>
          </a:prstGeom>
          <a:noFill/>
          <a:ln w="9525" algn="ctr">
            <a:noFill/>
            <a:miter lim="800000"/>
            <a:headEnd/>
            <a:tailEnd/>
          </a:ln>
          <a:effectLst/>
        </p:spPr>
        <p:txBody>
          <a:bodyPr>
            <a:spAutoFit/>
          </a:bodyPr>
          <a:lstStyle/>
          <a:p>
            <a:pPr algn="just">
              <a:spcBef>
                <a:spcPct val="50000"/>
              </a:spcBef>
            </a:pPr>
            <a:r>
              <a:rPr lang="en-US" sz="2400" b="1" u="sng"/>
              <a:t>Đại ý</a:t>
            </a:r>
            <a:r>
              <a:rPr lang="en-US" sz="2400" b="1"/>
              <a:t>:</a:t>
            </a:r>
            <a:r>
              <a:rPr lang="en-US" b="1"/>
              <a:t> </a:t>
            </a:r>
            <a:r>
              <a:rPr lang="en-US" sz="2800" b="1">
                <a:solidFill>
                  <a:srgbClr val="FF3300"/>
                </a:solidFill>
                <a:cs typeface="Arial" charset="0"/>
              </a:rPr>
              <a:t>	Ca ngợi vẻ đẹp tráng lệ, uy nghi của Ăng-co Vát, một công trình kiến trúc và điêu khắc tuyệt diệu của nhân dân Cam-pu-chia.</a:t>
            </a:r>
          </a:p>
        </p:txBody>
      </p:sp>
      <p:pic>
        <p:nvPicPr>
          <p:cNvPr id="12295" name="Picture 15"/>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12296" name="Picture 16"/>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12297" name="Picture 17"/>
          <p:cNvPicPr>
            <a:picLocks noChangeAspect="1" noChangeArrowheads="1"/>
          </p:cNvPicPr>
          <p:nvPr/>
        </p:nvPicPr>
        <p:blipFill>
          <a:blip r:embed="rId2"/>
          <a:srcRect/>
          <a:stretch>
            <a:fillRect/>
          </a:stretch>
        </p:blipFill>
        <p:spPr bwMode="auto">
          <a:xfrm>
            <a:off x="0" y="0"/>
            <a:ext cx="9144000" cy="457200"/>
          </a:xfrm>
          <a:prstGeom prst="rect">
            <a:avLst/>
          </a:prstGeom>
          <a:noFill/>
          <a:ln w="9525">
            <a:noFill/>
            <a:miter lim="800000"/>
            <a:headEnd/>
            <a:tailEnd/>
          </a:ln>
          <a:effectLst/>
        </p:spPr>
      </p:pic>
      <p:pic>
        <p:nvPicPr>
          <p:cNvPr id="12298" name="Picture 18"/>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70"/>
                                        </p:tgtEl>
                                        <p:attrNameLst>
                                          <p:attrName>style.visibility</p:attrName>
                                        </p:attrNameLst>
                                      </p:cBhvr>
                                      <p:to>
                                        <p:strVal val="visible"/>
                                      </p:to>
                                    </p:set>
                                    <p:anim calcmode="lin" valueType="num">
                                      <p:cBhvr additive="base">
                                        <p:cTn id="7" dur="500" fill="hold"/>
                                        <p:tgtEl>
                                          <p:spTgt spid="19470"/>
                                        </p:tgtEl>
                                        <p:attrNameLst>
                                          <p:attrName>ppt_x</p:attrName>
                                        </p:attrNameLst>
                                      </p:cBhvr>
                                      <p:tavLst>
                                        <p:tav tm="0">
                                          <p:val>
                                            <p:strVal val="#ppt_x"/>
                                          </p:val>
                                        </p:tav>
                                        <p:tav tm="100000">
                                          <p:val>
                                            <p:strVal val="#ppt_x"/>
                                          </p:val>
                                        </p:tav>
                                      </p:tavLst>
                                    </p:anim>
                                    <p:anim calcmode="lin" valueType="num">
                                      <p:cBhvr additive="base">
                                        <p:cTn id="8" dur="500" fill="hold"/>
                                        <p:tgtEl>
                                          <p:spTgt spid="194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581400" y="3810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13315" name="WordArt 5"/>
          <p:cNvSpPr>
            <a:spLocks noChangeArrowheads="1" noChangeShapeType="1" noTextEdit="1"/>
          </p:cNvSpPr>
          <p:nvPr/>
        </p:nvSpPr>
        <p:spPr bwMode="auto">
          <a:xfrm>
            <a:off x="533400" y="1676400"/>
            <a:ext cx="3429000" cy="457200"/>
          </a:xfrm>
          <a:prstGeom prst="rect">
            <a:avLst/>
          </a:prstGeom>
        </p:spPr>
        <p:txBody>
          <a:bodyPr wrap="none" fromWordArt="1">
            <a:prstTxWarp prst="textPlain">
              <a:avLst>
                <a:gd name="adj" fmla="val 50000"/>
              </a:avLst>
            </a:prstTxWarp>
          </a:bodyPr>
          <a:lstStyle/>
          <a:p>
            <a:pPr algn="ctr"/>
            <a:r>
              <a:rPr lang="en-US" sz="3600" kern="10">
                <a:ln w="12700">
                  <a:solidFill>
                    <a:srgbClr val="336600"/>
                  </a:solidFill>
                  <a:round/>
                  <a:headEnd/>
                  <a:tailEnd/>
                </a:ln>
                <a:solidFill>
                  <a:srgbClr val="336600">
                    <a:alpha val="50195"/>
                  </a:srgbClr>
                </a:solidFill>
                <a:effectLst>
                  <a:outerShdw dist="45791" dir="2021404" algn="ctr" rotWithShape="0">
                    <a:srgbClr val="9999FF"/>
                  </a:outerShdw>
                </a:effectLst>
                <a:latin typeface="Arial"/>
                <a:cs typeface="Arial"/>
              </a:rPr>
              <a:t> LUYỆN ĐỌC DIỄN CẢM </a:t>
            </a:r>
          </a:p>
        </p:txBody>
      </p:sp>
      <p:sp>
        <p:nvSpPr>
          <p:cNvPr id="13316" name="WordArt 28"/>
          <p:cNvSpPr>
            <a:spLocks noChangeArrowheads="1" noChangeShapeType="1" noTextEdit="1"/>
          </p:cNvSpPr>
          <p:nvPr/>
        </p:nvSpPr>
        <p:spPr bwMode="auto">
          <a:xfrm>
            <a:off x="1905000" y="7620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13317" name="Text Box 29"/>
          <p:cNvSpPr txBox="1">
            <a:spLocks noChangeArrowheads="1"/>
          </p:cNvSpPr>
          <p:nvPr/>
        </p:nvSpPr>
        <p:spPr bwMode="auto">
          <a:xfrm>
            <a:off x="5029200" y="1371600"/>
            <a:ext cx="3352800" cy="396875"/>
          </a:xfrm>
          <a:prstGeom prst="rect">
            <a:avLst/>
          </a:prstGeom>
          <a:noFill/>
          <a:ln w="9525">
            <a:noFill/>
            <a:miter lim="800000"/>
            <a:headEnd/>
            <a:tailEnd/>
          </a:ln>
          <a:effectLst/>
        </p:spPr>
        <p:txBody>
          <a:bodyPr>
            <a:spAutoFit/>
          </a:bodyPr>
          <a:lstStyle/>
          <a:p>
            <a:pPr eaLnBrk="0" hangingPunct="0">
              <a:spcBef>
                <a:spcPct val="50000"/>
              </a:spcBef>
            </a:pPr>
            <a:r>
              <a:rPr lang="en-US" sz="2000" i="1">
                <a:solidFill>
                  <a:schemeClr val="tx2"/>
                </a:solidFill>
              </a:rPr>
              <a:t>Theo </a:t>
            </a:r>
            <a:r>
              <a:rPr lang="en-US" i="1">
                <a:solidFill>
                  <a:schemeClr val="tx2"/>
                </a:solidFill>
              </a:rPr>
              <a:t>Nh</a:t>
            </a:r>
            <a:r>
              <a:rPr lang="en-US" i="1"/>
              <a:t>ững kì quan thế giới</a:t>
            </a:r>
          </a:p>
        </p:txBody>
      </p:sp>
      <p:sp>
        <p:nvSpPr>
          <p:cNvPr id="20510" name="Text Box 30"/>
          <p:cNvSpPr txBox="1">
            <a:spLocks noChangeArrowheads="1"/>
          </p:cNvSpPr>
          <p:nvPr/>
        </p:nvSpPr>
        <p:spPr bwMode="auto">
          <a:xfrm>
            <a:off x="609600" y="2362200"/>
            <a:ext cx="8001000" cy="3046413"/>
          </a:xfrm>
          <a:prstGeom prst="rect">
            <a:avLst/>
          </a:prstGeom>
          <a:noFill/>
          <a:ln w="9525" algn="ctr">
            <a:noFill/>
            <a:miter lim="800000"/>
            <a:headEnd/>
            <a:tailEnd/>
          </a:ln>
          <a:effectLst/>
        </p:spPr>
        <p:txBody>
          <a:bodyPr>
            <a:spAutoFit/>
          </a:bodyPr>
          <a:lstStyle/>
          <a:p>
            <a:pPr algn="just">
              <a:spcBef>
                <a:spcPct val="50000"/>
              </a:spcBef>
            </a:pPr>
            <a:r>
              <a:rPr lang="en-US" sz="2400">
                <a:solidFill>
                  <a:srgbClr val="FF3300"/>
                </a:solidFill>
                <a:cs typeface="Arial" charset="0"/>
              </a:rPr>
              <a:t>     Lúc hoàng hôn, Ăng-co Vát thật </a:t>
            </a:r>
            <a:r>
              <a:rPr lang="en-US" sz="2400" b="1" u="sng">
                <a:solidFill>
                  <a:srgbClr val="FF3300"/>
                </a:solidFill>
                <a:cs typeface="Arial" charset="0"/>
              </a:rPr>
              <a:t>huy hoàng</a:t>
            </a:r>
            <a:r>
              <a:rPr lang="en-US" sz="2400">
                <a:solidFill>
                  <a:srgbClr val="FF3300"/>
                </a:solidFill>
                <a:cs typeface="Arial" charset="0"/>
              </a:rPr>
              <a:t>. Mặt trời lặn, ánh sáng </a:t>
            </a:r>
            <a:r>
              <a:rPr lang="en-US" sz="2400" b="1" u="sng">
                <a:solidFill>
                  <a:srgbClr val="FF3300"/>
                </a:solidFill>
                <a:cs typeface="Arial" charset="0"/>
              </a:rPr>
              <a:t>chiếu soi</a:t>
            </a:r>
            <a:r>
              <a:rPr lang="en-US" sz="2400">
                <a:solidFill>
                  <a:srgbClr val="FF3300"/>
                </a:solidFill>
                <a:cs typeface="Arial" charset="0"/>
              </a:rPr>
              <a:t> vào bóng tối cửa đền. Những ngọn tháp </a:t>
            </a:r>
            <a:r>
              <a:rPr lang="en-US" sz="2400" b="1" u="sng">
                <a:solidFill>
                  <a:srgbClr val="FF3300"/>
                </a:solidFill>
                <a:cs typeface="Arial" charset="0"/>
              </a:rPr>
              <a:t>cao vút</a:t>
            </a:r>
            <a:r>
              <a:rPr lang="en-US" sz="2400">
                <a:solidFill>
                  <a:srgbClr val="FF3300"/>
                </a:solidFill>
                <a:cs typeface="Arial" charset="0"/>
              </a:rPr>
              <a:t> ở phía trên, </a:t>
            </a:r>
            <a:r>
              <a:rPr lang="en-US" sz="2400" b="1" u="sng">
                <a:solidFill>
                  <a:srgbClr val="FF3300"/>
                </a:solidFill>
                <a:cs typeface="Arial" charset="0"/>
              </a:rPr>
              <a:t>lấp loáng</a:t>
            </a:r>
            <a:r>
              <a:rPr lang="en-US" sz="2400">
                <a:solidFill>
                  <a:srgbClr val="FF3300"/>
                </a:solidFill>
                <a:cs typeface="Arial" charset="0"/>
              </a:rPr>
              <a:t> giữa những chùm lá thốt nốt xoà tán tròn / vượt lên hẳn những hàng muỗm già cổ kính. Ng</a:t>
            </a:r>
            <a:r>
              <a:rPr lang="en-US" sz="2400">
                <a:solidFill>
                  <a:srgbClr val="FF3300"/>
                </a:solidFill>
              </a:rPr>
              <a:t>ôi đền </a:t>
            </a:r>
            <a:r>
              <a:rPr lang="en-US" sz="2400" b="1" u="sng">
                <a:solidFill>
                  <a:srgbClr val="FF3300"/>
                </a:solidFill>
              </a:rPr>
              <a:t>cao</a:t>
            </a:r>
            <a:r>
              <a:rPr lang="en-US" sz="2400">
                <a:solidFill>
                  <a:srgbClr val="FF3300"/>
                </a:solidFill>
              </a:rPr>
              <a:t> với những với những thềm đá rêu phong, </a:t>
            </a:r>
            <a:r>
              <a:rPr lang="en-US" sz="2400" b="1" u="sng">
                <a:solidFill>
                  <a:srgbClr val="FF3300"/>
                </a:solidFill>
              </a:rPr>
              <a:t>uy nghi</a:t>
            </a:r>
            <a:r>
              <a:rPr lang="en-US" sz="2400">
                <a:solidFill>
                  <a:srgbClr val="FF3300"/>
                </a:solidFill>
              </a:rPr>
              <a:t> kì lạ, càng </a:t>
            </a:r>
            <a:r>
              <a:rPr lang="en-US" sz="2400" b="1" u="sng">
                <a:solidFill>
                  <a:srgbClr val="FF3300"/>
                </a:solidFill>
              </a:rPr>
              <a:t>cao</a:t>
            </a:r>
            <a:r>
              <a:rPr lang="en-US" sz="2400">
                <a:solidFill>
                  <a:srgbClr val="FF3300"/>
                </a:solidFill>
              </a:rPr>
              <a:t> càng </a:t>
            </a:r>
            <a:r>
              <a:rPr lang="en-US" sz="2400" b="1" u="sng">
                <a:solidFill>
                  <a:srgbClr val="FF3300"/>
                </a:solidFill>
              </a:rPr>
              <a:t>thâm nghiêm</a:t>
            </a:r>
            <a:r>
              <a:rPr lang="en-US" sz="2400">
                <a:solidFill>
                  <a:srgbClr val="FF3300"/>
                </a:solidFill>
              </a:rPr>
              <a:t> dưới ánh trời vàng, khi đàn dơi bay tỏa ra từ các ngách.</a:t>
            </a:r>
          </a:p>
        </p:txBody>
      </p:sp>
      <p:pic>
        <p:nvPicPr>
          <p:cNvPr id="13319" name="Picture 31"/>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13320" name="Picture 32"/>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13321" name="Picture 33"/>
          <p:cNvPicPr>
            <a:picLocks noChangeAspect="1" noChangeArrowheads="1"/>
          </p:cNvPicPr>
          <p:nvPr/>
        </p:nvPicPr>
        <p:blipFill>
          <a:blip r:embed="rId2"/>
          <a:srcRect/>
          <a:stretch>
            <a:fillRect/>
          </a:stretch>
        </p:blipFill>
        <p:spPr bwMode="auto">
          <a:xfrm>
            <a:off x="0" y="0"/>
            <a:ext cx="9144000" cy="381000"/>
          </a:xfrm>
          <a:prstGeom prst="rect">
            <a:avLst/>
          </a:prstGeom>
          <a:noFill/>
          <a:ln w="9525">
            <a:noFill/>
            <a:miter lim="800000"/>
            <a:headEnd/>
            <a:tailEnd/>
          </a:ln>
          <a:effectLst/>
        </p:spPr>
      </p:pic>
      <p:pic>
        <p:nvPicPr>
          <p:cNvPr id="13322" name="Picture 34"/>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510"/>
                                        </p:tgtEl>
                                        <p:attrNameLst>
                                          <p:attrName>style.visibility</p:attrName>
                                        </p:attrNameLst>
                                      </p:cBhvr>
                                      <p:to>
                                        <p:strVal val="visible"/>
                                      </p:to>
                                    </p:set>
                                    <p:animEffect transition="in" filter="slide(fromBottom)">
                                      <p:cBhvr>
                                        <p:cTn id="7" dur="500"/>
                                        <p:tgtEl>
                                          <p:spTgt spid="20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Ang-co Vat"/>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wheel(4)">
                                      <p:cBhvr>
                                        <p:cTn id="7" dur="10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733800" y="6096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4099" name="WordArt 3"/>
          <p:cNvSpPr>
            <a:spLocks noChangeArrowheads="1" noChangeShapeType="1" noTextEdit="1"/>
          </p:cNvSpPr>
          <p:nvPr/>
        </p:nvSpPr>
        <p:spPr bwMode="auto">
          <a:xfrm>
            <a:off x="1905000" y="11430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4100" name="Text Box 4"/>
          <p:cNvSpPr txBox="1">
            <a:spLocks noChangeArrowheads="1"/>
          </p:cNvSpPr>
          <p:nvPr/>
        </p:nvSpPr>
        <p:spPr bwMode="auto">
          <a:xfrm>
            <a:off x="5486400" y="16002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sp>
        <p:nvSpPr>
          <p:cNvPr id="5125" name="WordArt 5"/>
          <p:cNvSpPr>
            <a:spLocks noChangeArrowheads="1" noChangeShapeType="1" noTextEdit="1"/>
          </p:cNvSpPr>
          <p:nvPr/>
        </p:nvSpPr>
        <p:spPr bwMode="auto">
          <a:xfrm>
            <a:off x="914400" y="2057400"/>
            <a:ext cx="2590800" cy="3810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LUYỆN ĐỌC</a:t>
            </a:r>
          </a:p>
        </p:txBody>
      </p:sp>
      <p:sp>
        <p:nvSpPr>
          <p:cNvPr id="5126" name="Text Box 6"/>
          <p:cNvSpPr txBox="1">
            <a:spLocks noChangeArrowheads="1"/>
          </p:cNvSpPr>
          <p:nvPr/>
        </p:nvSpPr>
        <p:spPr bwMode="auto">
          <a:xfrm>
            <a:off x="457200" y="2590800"/>
            <a:ext cx="8001000" cy="1570038"/>
          </a:xfrm>
          <a:prstGeom prst="rect">
            <a:avLst/>
          </a:prstGeom>
          <a:noFill/>
          <a:ln w="9525">
            <a:noFill/>
            <a:miter lim="800000"/>
            <a:headEnd/>
            <a:tailEnd/>
          </a:ln>
          <a:effectLst/>
        </p:spPr>
        <p:txBody>
          <a:bodyPr>
            <a:spAutoFit/>
          </a:bodyPr>
          <a:lstStyle/>
          <a:p>
            <a:pPr eaLnBrk="0" hangingPunct="0">
              <a:spcBef>
                <a:spcPct val="50000"/>
              </a:spcBef>
              <a:buFont typeface="Wingdings" pitchFamily="2" charset="2"/>
              <a:buChar char="Ø"/>
            </a:pPr>
            <a:r>
              <a:rPr lang="en-US" sz="2400" b="1">
                <a:solidFill>
                  <a:srgbClr val="FF3300"/>
                </a:solidFill>
              </a:rPr>
              <a:t> Đoạn 1: </a:t>
            </a:r>
            <a:r>
              <a:rPr lang="en-US" sz="2400" b="1" i="1"/>
              <a:t>“Ăng –co Vát..... Đầu thế kỉ XII”</a:t>
            </a:r>
          </a:p>
          <a:p>
            <a:pPr eaLnBrk="0" hangingPunct="0">
              <a:spcBef>
                <a:spcPct val="50000"/>
              </a:spcBef>
              <a:buFont typeface="Wingdings" pitchFamily="2" charset="2"/>
              <a:buChar char="Ø"/>
            </a:pPr>
            <a:r>
              <a:rPr lang="en-US" sz="2400" b="1">
                <a:solidFill>
                  <a:srgbClr val="FF3300"/>
                </a:solidFill>
              </a:rPr>
              <a:t> Đoạn 2: </a:t>
            </a:r>
            <a:r>
              <a:rPr lang="en-US" sz="2400" b="1" i="1"/>
              <a:t>“</a:t>
            </a:r>
            <a:r>
              <a:rPr lang="en-US" sz="2400" b="1" i="1">
                <a:solidFill>
                  <a:srgbClr val="FF3300"/>
                </a:solidFill>
              </a:rPr>
              <a:t> </a:t>
            </a:r>
            <a:r>
              <a:rPr lang="en-US" sz="2400" b="1" i="1"/>
              <a:t>Khu đền chính.............. Xây gạch vữa”</a:t>
            </a:r>
          </a:p>
          <a:p>
            <a:pPr eaLnBrk="0" hangingPunct="0">
              <a:spcBef>
                <a:spcPct val="50000"/>
              </a:spcBef>
              <a:buFont typeface="Wingdings" pitchFamily="2" charset="2"/>
              <a:buChar char="Ø"/>
            </a:pPr>
            <a:r>
              <a:rPr lang="en-US" sz="2400" b="1" i="1">
                <a:solidFill>
                  <a:srgbClr val="FF3300"/>
                </a:solidFill>
              </a:rPr>
              <a:t> Đoạn 3: </a:t>
            </a:r>
            <a:r>
              <a:rPr lang="en-US" sz="2400" b="1" i="1"/>
              <a:t>“ Toàn bộ khu đền ............... từ các ngách”</a:t>
            </a:r>
          </a:p>
        </p:txBody>
      </p:sp>
      <p:pic>
        <p:nvPicPr>
          <p:cNvPr id="4103" name="Picture 7"/>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4104" name="Picture 8"/>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4105" name="Picture 9"/>
          <p:cNvPicPr>
            <a:picLocks noChangeAspect="1" noChangeArrowheads="1"/>
          </p:cNvPicPr>
          <p:nvPr/>
        </p:nvPicPr>
        <p:blipFill>
          <a:blip r:embed="rId2"/>
          <a:srcRect/>
          <a:stretch>
            <a:fillRect/>
          </a:stretch>
        </p:blipFill>
        <p:spPr bwMode="auto">
          <a:xfrm>
            <a:off x="0" y="-317500"/>
            <a:ext cx="9144000" cy="990600"/>
          </a:xfrm>
          <a:prstGeom prst="rect">
            <a:avLst/>
          </a:prstGeom>
          <a:noFill/>
          <a:ln w="9525">
            <a:noFill/>
            <a:miter lim="800000"/>
            <a:headEnd/>
            <a:tailEnd/>
          </a:ln>
          <a:effectLst/>
        </p:spPr>
      </p:pic>
      <p:pic>
        <p:nvPicPr>
          <p:cNvPr id="4106" name="Picture 10"/>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wipe(down)">
                                      <p:cBhvr>
                                        <p:cTn id="7" dur="580">
                                          <p:stCondLst>
                                            <p:cond delay="0"/>
                                          </p:stCondLst>
                                        </p:cTn>
                                        <p:tgtEl>
                                          <p:spTgt spid="5125"/>
                                        </p:tgtEl>
                                      </p:cBhvr>
                                    </p:animEffect>
                                    <p:anim calcmode="lin" valueType="num">
                                      <p:cBhvr>
                                        <p:cTn id="8" dur="1822" tmFilter="0,0; 0.14,0.36; 0.43,0.73; 0.71,0.91; 1.0,1.0">
                                          <p:stCondLst>
                                            <p:cond delay="0"/>
                                          </p:stCondLst>
                                        </p:cTn>
                                        <p:tgtEl>
                                          <p:spTgt spid="512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12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12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12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125"/>
                                        </p:tgtEl>
                                        <p:attrNameLst>
                                          <p:attrName>ppt_y</p:attrName>
                                        </p:attrNameLst>
                                      </p:cBhvr>
                                      <p:tavLst>
                                        <p:tav tm="0" fmla="#ppt_y-sin(pi*$)/81">
                                          <p:val>
                                            <p:fltVal val="0"/>
                                          </p:val>
                                        </p:tav>
                                        <p:tav tm="100000">
                                          <p:val>
                                            <p:fltVal val="1"/>
                                          </p:val>
                                        </p:tav>
                                      </p:tavLst>
                                    </p:anim>
                                    <p:animScale>
                                      <p:cBhvr>
                                        <p:cTn id="13" dur="26">
                                          <p:stCondLst>
                                            <p:cond delay="650"/>
                                          </p:stCondLst>
                                        </p:cTn>
                                        <p:tgtEl>
                                          <p:spTgt spid="5125"/>
                                        </p:tgtEl>
                                      </p:cBhvr>
                                      <p:to x="100000" y="60000"/>
                                    </p:animScale>
                                    <p:animScale>
                                      <p:cBhvr>
                                        <p:cTn id="14" dur="166" decel="50000">
                                          <p:stCondLst>
                                            <p:cond delay="676"/>
                                          </p:stCondLst>
                                        </p:cTn>
                                        <p:tgtEl>
                                          <p:spTgt spid="5125"/>
                                        </p:tgtEl>
                                      </p:cBhvr>
                                      <p:to x="100000" y="100000"/>
                                    </p:animScale>
                                    <p:animScale>
                                      <p:cBhvr>
                                        <p:cTn id="15" dur="26">
                                          <p:stCondLst>
                                            <p:cond delay="1312"/>
                                          </p:stCondLst>
                                        </p:cTn>
                                        <p:tgtEl>
                                          <p:spTgt spid="5125"/>
                                        </p:tgtEl>
                                      </p:cBhvr>
                                      <p:to x="100000" y="80000"/>
                                    </p:animScale>
                                    <p:animScale>
                                      <p:cBhvr>
                                        <p:cTn id="16" dur="166" decel="50000">
                                          <p:stCondLst>
                                            <p:cond delay="1338"/>
                                          </p:stCondLst>
                                        </p:cTn>
                                        <p:tgtEl>
                                          <p:spTgt spid="5125"/>
                                        </p:tgtEl>
                                      </p:cBhvr>
                                      <p:to x="100000" y="100000"/>
                                    </p:animScale>
                                    <p:animScale>
                                      <p:cBhvr>
                                        <p:cTn id="17" dur="26">
                                          <p:stCondLst>
                                            <p:cond delay="1642"/>
                                          </p:stCondLst>
                                        </p:cTn>
                                        <p:tgtEl>
                                          <p:spTgt spid="5125"/>
                                        </p:tgtEl>
                                      </p:cBhvr>
                                      <p:to x="100000" y="90000"/>
                                    </p:animScale>
                                    <p:animScale>
                                      <p:cBhvr>
                                        <p:cTn id="18" dur="166" decel="50000">
                                          <p:stCondLst>
                                            <p:cond delay="1668"/>
                                          </p:stCondLst>
                                        </p:cTn>
                                        <p:tgtEl>
                                          <p:spTgt spid="5125"/>
                                        </p:tgtEl>
                                      </p:cBhvr>
                                      <p:to x="100000" y="100000"/>
                                    </p:animScale>
                                    <p:animScale>
                                      <p:cBhvr>
                                        <p:cTn id="19" dur="26">
                                          <p:stCondLst>
                                            <p:cond delay="1808"/>
                                          </p:stCondLst>
                                        </p:cTn>
                                        <p:tgtEl>
                                          <p:spTgt spid="5125"/>
                                        </p:tgtEl>
                                      </p:cBhvr>
                                      <p:to x="100000" y="95000"/>
                                    </p:animScale>
                                    <p:animScale>
                                      <p:cBhvr>
                                        <p:cTn id="20" dur="166" decel="50000">
                                          <p:stCondLst>
                                            <p:cond delay="1834"/>
                                          </p:stCondLst>
                                        </p:cTn>
                                        <p:tgtEl>
                                          <p:spTgt spid="5125"/>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29" presetClass="entr" presetSubtype="0" fill="hold" grpId="0" nodeType="clickEffect">
                                  <p:stCondLst>
                                    <p:cond delay="0"/>
                                  </p:stCondLst>
                                  <p:childTnLst>
                                    <p:set>
                                      <p:cBhvr>
                                        <p:cTn id="24" dur="1" fill="hold">
                                          <p:stCondLst>
                                            <p:cond delay="0"/>
                                          </p:stCondLst>
                                        </p:cTn>
                                        <p:tgtEl>
                                          <p:spTgt spid="5126"/>
                                        </p:tgtEl>
                                        <p:attrNameLst>
                                          <p:attrName>style.visibility</p:attrName>
                                        </p:attrNameLst>
                                      </p:cBhvr>
                                      <p:to>
                                        <p:strVal val="visible"/>
                                      </p:to>
                                    </p:set>
                                    <p:anim calcmode="lin" valueType="num">
                                      <p:cBhvr>
                                        <p:cTn id="25" dur="1000" fill="hold"/>
                                        <p:tgtEl>
                                          <p:spTgt spid="5126"/>
                                        </p:tgtEl>
                                        <p:attrNameLst>
                                          <p:attrName>ppt_x</p:attrName>
                                        </p:attrNameLst>
                                      </p:cBhvr>
                                      <p:tavLst>
                                        <p:tav tm="0">
                                          <p:val>
                                            <p:strVal val="#ppt_x-.2"/>
                                          </p:val>
                                        </p:tav>
                                        <p:tav tm="100000">
                                          <p:val>
                                            <p:strVal val="#ppt_x"/>
                                          </p:val>
                                        </p:tav>
                                      </p:tavLst>
                                    </p:anim>
                                    <p:anim calcmode="lin" valueType="num">
                                      <p:cBhvr>
                                        <p:cTn id="26" dur="1000" fill="hold"/>
                                        <p:tgtEl>
                                          <p:spTgt spid="5126"/>
                                        </p:tgtEl>
                                        <p:attrNameLst>
                                          <p:attrName>ppt_y</p:attrName>
                                        </p:attrNameLst>
                                      </p:cBhvr>
                                      <p:tavLst>
                                        <p:tav tm="0">
                                          <p:val>
                                            <p:strVal val="#ppt_y"/>
                                          </p:val>
                                        </p:tav>
                                        <p:tav tm="100000">
                                          <p:val>
                                            <p:strVal val="#ppt_y"/>
                                          </p:val>
                                        </p:tav>
                                      </p:tavLst>
                                    </p:anim>
                                    <p:animEffect transition="in" filter="wipe(right)" prLst="gradientSize: 0.1">
                                      <p:cBhvr>
                                        <p:cTn id="27" dur="10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animBg="1"/>
      <p:bldP spid="51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733800" y="6096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5123" name="WordArt 5"/>
          <p:cNvSpPr>
            <a:spLocks noChangeArrowheads="1" noChangeShapeType="1" noTextEdit="1"/>
          </p:cNvSpPr>
          <p:nvPr/>
        </p:nvSpPr>
        <p:spPr bwMode="auto">
          <a:xfrm>
            <a:off x="990600" y="2362200"/>
            <a:ext cx="2590800" cy="3810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LUYỆN ĐỌC</a:t>
            </a:r>
          </a:p>
        </p:txBody>
      </p:sp>
      <p:sp>
        <p:nvSpPr>
          <p:cNvPr id="6150" name="Text Box 6"/>
          <p:cNvSpPr txBox="1">
            <a:spLocks noChangeArrowheads="1"/>
          </p:cNvSpPr>
          <p:nvPr/>
        </p:nvSpPr>
        <p:spPr bwMode="auto">
          <a:xfrm>
            <a:off x="381000" y="3124200"/>
            <a:ext cx="7924800" cy="830263"/>
          </a:xfrm>
          <a:prstGeom prst="rect">
            <a:avLst/>
          </a:prstGeom>
          <a:noFill/>
          <a:ln w="9525">
            <a:noFill/>
            <a:miter lim="800000"/>
            <a:headEnd/>
            <a:tailEnd/>
          </a:ln>
          <a:effectLst/>
        </p:spPr>
        <p:txBody>
          <a:bodyPr>
            <a:spAutoFit/>
          </a:bodyPr>
          <a:lstStyle/>
          <a:p>
            <a:pPr eaLnBrk="0" hangingPunct="0">
              <a:spcBef>
                <a:spcPct val="50000"/>
              </a:spcBef>
            </a:pPr>
            <a:r>
              <a:rPr lang="en-US" sz="2400" b="1">
                <a:solidFill>
                  <a:srgbClr val="FF3300"/>
                </a:solidFill>
              </a:rPr>
              <a:t>- Ăng - co Vát, Cam -  pu – chia,  tuyệt diệu, đẽo gọt, hàng muỗm già</a:t>
            </a:r>
          </a:p>
        </p:txBody>
      </p:sp>
      <p:sp>
        <p:nvSpPr>
          <p:cNvPr id="5125" name="WordArt 8"/>
          <p:cNvSpPr>
            <a:spLocks noChangeArrowheads="1" noChangeShapeType="1" noTextEdit="1"/>
          </p:cNvSpPr>
          <p:nvPr/>
        </p:nvSpPr>
        <p:spPr bwMode="auto">
          <a:xfrm>
            <a:off x="1828800" y="10668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5126" name="Text Box 9"/>
          <p:cNvSpPr txBox="1">
            <a:spLocks noChangeArrowheads="1"/>
          </p:cNvSpPr>
          <p:nvPr/>
        </p:nvSpPr>
        <p:spPr bwMode="auto">
          <a:xfrm>
            <a:off x="4724400" y="17526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pic>
        <p:nvPicPr>
          <p:cNvPr id="5127" name="Picture 10"/>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5128" name="Picture 11"/>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5129" name="Picture 12"/>
          <p:cNvPicPr>
            <a:picLocks noChangeAspect="1" noChangeArrowheads="1"/>
          </p:cNvPicPr>
          <p:nvPr/>
        </p:nvPicPr>
        <p:blipFill>
          <a:blip r:embed="rId2"/>
          <a:srcRect/>
          <a:stretch>
            <a:fillRect/>
          </a:stretch>
        </p:blipFill>
        <p:spPr bwMode="auto">
          <a:xfrm>
            <a:off x="0" y="-244475"/>
            <a:ext cx="9144000" cy="990600"/>
          </a:xfrm>
          <a:prstGeom prst="rect">
            <a:avLst/>
          </a:prstGeom>
          <a:noFill/>
          <a:ln w="9525">
            <a:noFill/>
            <a:miter lim="800000"/>
            <a:headEnd/>
            <a:tailEnd/>
          </a:ln>
          <a:effectLst/>
        </p:spPr>
      </p:pic>
      <p:pic>
        <p:nvPicPr>
          <p:cNvPr id="5130" name="Picture 13"/>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150"/>
                                        </p:tgtEl>
                                        <p:attrNameLst>
                                          <p:attrName>style.visibility</p:attrName>
                                        </p:attrNameLst>
                                      </p:cBhvr>
                                      <p:to>
                                        <p:strVal val="visible"/>
                                      </p:to>
                                    </p:set>
                                    <p:anim calcmode="lin" valueType="num">
                                      <p:cBhvr>
                                        <p:cTn id="7" dur="1000" fill="hold"/>
                                        <p:tgtEl>
                                          <p:spTgt spid="6150"/>
                                        </p:tgtEl>
                                        <p:attrNameLst>
                                          <p:attrName>ppt_x</p:attrName>
                                        </p:attrNameLst>
                                      </p:cBhvr>
                                      <p:tavLst>
                                        <p:tav tm="0">
                                          <p:val>
                                            <p:strVal val="#ppt_x-.2"/>
                                          </p:val>
                                        </p:tav>
                                        <p:tav tm="100000">
                                          <p:val>
                                            <p:strVal val="#ppt_x"/>
                                          </p:val>
                                        </p:tav>
                                      </p:tavLst>
                                    </p:anim>
                                    <p:anim calcmode="lin" valueType="num">
                                      <p:cBhvr>
                                        <p:cTn id="8" dur="1000" fill="hold"/>
                                        <p:tgtEl>
                                          <p:spTgt spid="61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5"/>
          <p:cNvSpPr>
            <a:spLocks noChangeArrowheads="1" noChangeShapeType="1" noTextEdit="1"/>
          </p:cNvSpPr>
          <p:nvPr/>
        </p:nvSpPr>
        <p:spPr bwMode="auto">
          <a:xfrm>
            <a:off x="990600" y="1828800"/>
            <a:ext cx="2590800" cy="3810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LUYỆN ĐỌC</a:t>
            </a:r>
          </a:p>
        </p:txBody>
      </p:sp>
      <p:sp>
        <p:nvSpPr>
          <p:cNvPr id="6147" name="Text Box 19"/>
          <p:cNvSpPr txBox="1">
            <a:spLocks noChangeArrowheads="1"/>
          </p:cNvSpPr>
          <p:nvPr/>
        </p:nvSpPr>
        <p:spPr bwMode="auto">
          <a:xfrm>
            <a:off x="3733800" y="4572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6148" name="WordArt 20"/>
          <p:cNvSpPr>
            <a:spLocks noChangeArrowheads="1" noChangeShapeType="1" noTextEdit="1"/>
          </p:cNvSpPr>
          <p:nvPr/>
        </p:nvSpPr>
        <p:spPr bwMode="auto">
          <a:xfrm>
            <a:off x="1905000" y="8382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6149" name="Text Box 21"/>
          <p:cNvSpPr txBox="1">
            <a:spLocks noChangeArrowheads="1"/>
          </p:cNvSpPr>
          <p:nvPr/>
        </p:nvSpPr>
        <p:spPr bwMode="auto">
          <a:xfrm>
            <a:off x="5105400" y="14478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sp>
        <p:nvSpPr>
          <p:cNvPr id="7190" name="Text Box 22"/>
          <p:cNvSpPr txBox="1">
            <a:spLocks noChangeArrowheads="1"/>
          </p:cNvSpPr>
          <p:nvPr/>
        </p:nvSpPr>
        <p:spPr bwMode="auto">
          <a:xfrm>
            <a:off x="1219200" y="2209800"/>
            <a:ext cx="7010400" cy="2062163"/>
          </a:xfrm>
          <a:prstGeom prst="rect">
            <a:avLst/>
          </a:prstGeom>
          <a:noFill/>
          <a:ln w="9525">
            <a:noFill/>
            <a:miter lim="800000"/>
            <a:headEnd/>
            <a:tailEnd/>
          </a:ln>
          <a:effectLst/>
        </p:spPr>
        <p:txBody>
          <a:bodyPr>
            <a:spAutoFit/>
          </a:bodyPr>
          <a:lstStyle/>
          <a:p>
            <a:pPr algn="just">
              <a:spcBef>
                <a:spcPct val="50000"/>
              </a:spcBef>
            </a:pPr>
            <a:r>
              <a:rPr lang="en-US" sz="3200"/>
              <a:t>     Những ngọn tháp cao vút ở phía trên, lấp loáng giữa những chùm lá thốt nốt xòa tán tròn vượt hẳn lên những hàng muỗm già cổ kính.</a:t>
            </a:r>
          </a:p>
        </p:txBody>
      </p:sp>
      <p:sp>
        <p:nvSpPr>
          <p:cNvPr id="7191" name="Line 23"/>
          <p:cNvSpPr>
            <a:spLocks noChangeShapeType="1"/>
          </p:cNvSpPr>
          <p:nvPr/>
        </p:nvSpPr>
        <p:spPr bwMode="auto">
          <a:xfrm flipH="1">
            <a:off x="4419600" y="3200400"/>
            <a:ext cx="152400" cy="533400"/>
          </a:xfrm>
          <a:prstGeom prst="line">
            <a:avLst/>
          </a:prstGeom>
          <a:noFill/>
          <a:ln w="9525">
            <a:solidFill>
              <a:srgbClr val="FF3300"/>
            </a:solidFill>
            <a:round/>
            <a:headEnd/>
            <a:tailEnd/>
          </a:ln>
          <a:effectLst/>
        </p:spPr>
        <p:txBody>
          <a:bodyPr/>
          <a:lstStyle/>
          <a:p>
            <a:endParaRPr lang="en-US"/>
          </a:p>
        </p:txBody>
      </p:sp>
      <p:sp>
        <p:nvSpPr>
          <p:cNvPr id="7193" name="Line 25"/>
          <p:cNvSpPr>
            <a:spLocks noChangeShapeType="1"/>
          </p:cNvSpPr>
          <p:nvPr/>
        </p:nvSpPr>
        <p:spPr bwMode="auto">
          <a:xfrm>
            <a:off x="5419725" y="2667000"/>
            <a:ext cx="1219200" cy="0"/>
          </a:xfrm>
          <a:prstGeom prst="line">
            <a:avLst/>
          </a:prstGeom>
          <a:noFill/>
          <a:ln w="9525">
            <a:solidFill>
              <a:srgbClr val="FF3300"/>
            </a:solidFill>
            <a:round/>
            <a:headEnd/>
            <a:tailEnd/>
          </a:ln>
          <a:effectLst/>
        </p:spPr>
        <p:txBody>
          <a:bodyPr/>
          <a:lstStyle/>
          <a:p>
            <a:endParaRPr lang="en-US"/>
          </a:p>
        </p:txBody>
      </p:sp>
      <p:sp>
        <p:nvSpPr>
          <p:cNvPr id="7195" name="Line 27"/>
          <p:cNvSpPr>
            <a:spLocks noChangeShapeType="1"/>
          </p:cNvSpPr>
          <p:nvPr/>
        </p:nvSpPr>
        <p:spPr bwMode="auto">
          <a:xfrm>
            <a:off x="2362200" y="3200400"/>
            <a:ext cx="1600200" cy="0"/>
          </a:xfrm>
          <a:prstGeom prst="line">
            <a:avLst/>
          </a:prstGeom>
          <a:noFill/>
          <a:ln w="9525">
            <a:solidFill>
              <a:srgbClr val="FF3300"/>
            </a:solidFill>
            <a:round/>
            <a:headEnd/>
            <a:tailEnd/>
          </a:ln>
          <a:effectLst/>
        </p:spPr>
        <p:txBody>
          <a:bodyPr/>
          <a:lstStyle/>
          <a:p>
            <a:endParaRPr lang="en-US"/>
          </a:p>
        </p:txBody>
      </p:sp>
      <p:pic>
        <p:nvPicPr>
          <p:cNvPr id="6154" name="Picture 28"/>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6155" name="Picture 29"/>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6156" name="Picture 30"/>
          <p:cNvPicPr>
            <a:picLocks noChangeAspect="1" noChangeArrowheads="1"/>
          </p:cNvPicPr>
          <p:nvPr/>
        </p:nvPicPr>
        <p:blipFill>
          <a:blip r:embed="rId2"/>
          <a:srcRect/>
          <a:stretch>
            <a:fillRect/>
          </a:stretch>
        </p:blipFill>
        <p:spPr bwMode="auto">
          <a:xfrm>
            <a:off x="0" y="-333375"/>
            <a:ext cx="9144000" cy="990600"/>
          </a:xfrm>
          <a:prstGeom prst="rect">
            <a:avLst/>
          </a:prstGeom>
          <a:noFill/>
          <a:ln w="9525">
            <a:noFill/>
            <a:miter lim="800000"/>
            <a:headEnd/>
            <a:tailEnd/>
          </a:ln>
          <a:effectLst/>
        </p:spPr>
      </p:pic>
      <p:pic>
        <p:nvPicPr>
          <p:cNvPr id="6157" name="Picture 31"/>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7190"/>
                                        </p:tgtEl>
                                        <p:attrNameLst>
                                          <p:attrName>style.visibility</p:attrName>
                                        </p:attrNameLst>
                                      </p:cBhvr>
                                      <p:to>
                                        <p:strVal val="visible"/>
                                      </p:to>
                                    </p:set>
                                    <p:anim calcmode="lin" valueType="num">
                                      <p:cBhvr additive="base">
                                        <p:cTn id="7" dur="500" fill="hold"/>
                                        <p:tgtEl>
                                          <p:spTgt spid="7190"/>
                                        </p:tgtEl>
                                        <p:attrNameLst>
                                          <p:attrName>ppt_x</p:attrName>
                                        </p:attrNameLst>
                                      </p:cBhvr>
                                      <p:tavLst>
                                        <p:tav tm="0">
                                          <p:val>
                                            <p:strVal val="#ppt_x"/>
                                          </p:val>
                                        </p:tav>
                                        <p:tav tm="100000">
                                          <p:val>
                                            <p:strVal val="#ppt_x"/>
                                          </p:val>
                                        </p:tav>
                                      </p:tavLst>
                                    </p:anim>
                                    <p:anim calcmode="lin" valueType="num">
                                      <p:cBhvr additive="base">
                                        <p:cTn id="8" dur="500" fill="hold"/>
                                        <p:tgtEl>
                                          <p:spTgt spid="719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7191"/>
                                        </p:tgtEl>
                                        <p:attrNameLst>
                                          <p:attrName>style.visibility</p:attrName>
                                        </p:attrNameLst>
                                      </p:cBhvr>
                                      <p:to>
                                        <p:strVal val="visible"/>
                                      </p:to>
                                    </p:set>
                                    <p:animEffect transition="in" filter="box(in)">
                                      <p:cBhvr>
                                        <p:cTn id="13" dur="500"/>
                                        <p:tgtEl>
                                          <p:spTgt spid="719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7193"/>
                                        </p:tgtEl>
                                        <p:attrNameLst>
                                          <p:attrName>style.visibility</p:attrName>
                                        </p:attrNameLst>
                                      </p:cBhvr>
                                      <p:to>
                                        <p:strVal val="visible"/>
                                      </p:to>
                                    </p:set>
                                    <p:animEffect transition="in" filter="box(in)">
                                      <p:cBhvr>
                                        <p:cTn id="18" dur="500"/>
                                        <p:tgtEl>
                                          <p:spTgt spid="7193"/>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7195"/>
                                        </p:tgtEl>
                                        <p:attrNameLst>
                                          <p:attrName>style.visibility</p:attrName>
                                        </p:attrNameLst>
                                      </p:cBhvr>
                                      <p:to>
                                        <p:strVal val="visible"/>
                                      </p:to>
                                    </p:set>
                                    <p:animEffect transition="in" filter="box(in)">
                                      <p:cBhvr>
                                        <p:cTn id="23" dur="500"/>
                                        <p:tgtEl>
                                          <p:spTgt spid="7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0" grpId="0"/>
      <p:bldP spid="7191" grpId="0" animBg="1"/>
      <p:bldP spid="7193" grpId="0" animBg="1"/>
      <p:bldP spid="719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733800" y="5334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7171" name="WordArt 5"/>
          <p:cNvSpPr>
            <a:spLocks noChangeArrowheads="1" noChangeShapeType="1" noTextEdit="1"/>
          </p:cNvSpPr>
          <p:nvPr/>
        </p:nvSpPr>
        <p:spPr bwMode="auto">
          <a:xfrm>
            <a:off x="914400" y="2057400"/>
            <a:ext cx="2590800" cy="3810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LUYỆN ĐỌC</a:t>
            </a:r>
          </a:p>
        </p:txBody>
      </p:sp>
      <p:sp>
        <p:nvSpPr>
          <p:cNvPr id="7172" name="AutoShape 7"/>
          <p:cNvSpPr>
            <a:spLocks noChangeArrowheads="1"/>
          </p:cNvSpPr>
          <p:nvPr/>
        </p:nvSpPr>
        <p:spPr bwMode="auto">
          <a:xfrm>
            <a:off x="3962400" y="2133600"/>
            <a:ext cx="2286000" cy="990600"/>
          </a:xfrm>
          <a:prstGeom prst="wedgeEllipseCallout">
            <a:avLst>
              <a:gd name="adj1" fmla="val -59583"/>
              <a:gd name="adj2" fmla="val 97755"/>
            </a:avLst>
          </a:prstGeom>
          <a:solidFill>
            <a:srgbClr val="99FF33"/>
          </a:solidFill>
          <a:ln w="9525">
            <a:solidFill>
              <a:srgbClr val="FF66FF"/>
            </a:solidFill>
            <a:miter lim="800000"/>
            <a:headEnd/>
            <a:tailEnd/>
          </a:ln>
          <a:effectLst/>
        </p:spPr>
        <p:txBody>
          <a:bodyPr/>
          <a:lstStyle/>
          <a:p>
            <a:pPr algn="ctr" eaLnBrk="0" hangingPunct="0"/>
            <a:r>
              <a:rPr lang="en-US" sz="2000">
                <a:solidFill>
                  <a:srgbClr val="0000FF"/>
                </a:solidFill>
              </a:rPr>
              <a:t>NHÓM ĐÔI</a:t>
            </a:r>
          </a:p>
          <a:p>
            <a:pPr algn="ctr" eaLnBrk="0" hangingPunct="0"/>
            <a:r>
              <a:rPr lang="en-US" sz="2000">
                <a:solidFill>
                  <a:srgbClr val="0000FF"/>
                </a:solidFill>
              </a:rPr>
              <a:t>2 phút</a:t>
            </a:r>
          </a:p>
        </p:txBody>
      </p:sp>
      <p:sp>
        <p:nvSpPr>
          <p:cNvPr id="8200" name="Text Box 8"/>
          <p:cNvSpPr txBox="1">
            <a:spLocks noChangeArrowheads="1"/>
          </p:cNvSpPr>
          <p:nvPr/>
        </p:nvSpPr>
        <p:spPr bwMode="auto">
          <a:xfrm>
            <a:off x="457200" y="3200400"/>
            <a:ext cx="8229600" cy="1570038"/>
          </a:xfrm>
          <a:prstGeom prst="rect">
            <a:avLst/>
          </a:prstGeom>
          <a:noFill/>
          <a:ln w="9525">
            <a:noFill/>
            <a:miter lim="800000"/>
            <a:headEnd/>
            <a:tailEnd/>
          </a:ln>
          <a:effectLst/>
        </p:spPr>
        <p:txBody>
          <a:bodyPr>
            <a:spAutoFit/>
          </a:bodyPr>
          <a:lstStyle/>
          <a:p>
            <a:pPr eaLnBrk="0" hangingPunct="0">
              <a:spcBef>
                <a:spcPct val="50000"/>
              </a:spcBef>
              <a:buFont typeface="Wingdings" pitchFamily="2" charset="2"/>
              <a:buChar char="Ø"/>
            </a:pPr>
            <a:r>
              <a:rPr lang="en-US" sz="2400" b="1">
                <a:solidFill>
                  <a:srgbClr val="FF3300"/>
                </a:solidFill>
              </a:rPr>
              <a:t> Đoạn 1: </a:t>
            </a:r>
            <a:r>
              <a:rPr lang="en-US" sz="2400" b="1" i="1"/>
              <a:t>“Ăng –co Vát..... Đầu thế kỉ XII”</a:t>
            </a:r>
          </a:p>
          <a:p>
            <a:pPr eaLnBrk="0" hangingPunct="0">
              <a:spcBef>
                <a:spcPct val="50000"/>
              </a:spcBef>
              <a:buFont typeface="Wingdings" pitchFamily="2" charset="2"/>
              <a:buChar char="Ø"/>
            </a:pPr>
            <a:r>
              <a:rPr lang="en-US" sz="2400" b="1">
                <a:solidFill>
                  <a:srgbClr val="FF3300"/>
                </a:solidFill>
              </a:rPr>
              <a:t> Đoạn 2: </a:t>
            </a:r>
            <a:r>
              <a:rPr lang="en-US" sz="2400" b="1" i="1"/>
              <a:t>“</a:t>
            </a:r>
            <a:r>
              <a:rPr lang="en-US" sz="2400" b="1" i="1">
                <a:solidFill>
                  <a:srgbClr val="FF3300"/>
                </a:solidFill>
              </a:rPr>
              <a:t> </a:t>
            </a:r>
            <a:r>
              <a:rPr lang="en-US" sz="2400" b="1" i="1"/>
              <a:t>Khu đền chính.............. Xây gạch vữa”</a:t>
            </a:r>
          </a:p>
          <a:p>
            <a:pPr eaLnBrk="0" hangingPunct="0">
              <a:spcBef>
                <a:spcPct val="50000"/>
              </a:spcBef>
              <a:buFont typeface="Wingdings" pitchFamily="2" charset="2"/>
              <a:buChar char="Ø"/>
            </a:pPr>
            <a:r>
              <a:rPr lang="en-US" sz="2400" b="1" i="1">
                <a:solidFill>
                  <a:srgbClr val="FF3300"/>
                </a:solidFill>
              </a:rPr>
              <a:t> Đoạn 3: </a:t>
            </a:r>
            <a:r>
              <a:rPr lang="en-US" sz="2400" b="1" i="1"/>
              <a:t>“ Toàn bộ khu đền ............... từ các ngách”</a:t>
            </a:r>
          </a:p>
        </p:txBody>
      </p:sp>
      <p:sp>
        <p:nvSpPr>
          <p:cNvPr id="7174" name="WordArt 9"/>
          <p:cNvSpPr>
            <a:spLocks noChangeArrowheads="1" noChangeShapeType="1" noTextEdit="1"/>
          </p:cNvSpPr>
          <p:nvPr/>
        </p:nvSpPr>
        <p:spPr bwMode="auto">
          <a:xfrm>
            <a:off x="1905000" y="9144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7175" name="Text Box 10"/>
          <p:cNvSpPr txBox="1">
            <a:spLocks noChangeArrowheads="1"/>
          </p:cNvSpPr>
          <p:nvPr/>
        </p:nvSpPr>
        <p:spPr bwMode="auto">
          <a:xfrm>
            <a:off x="5105400" y="15240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pic>
        <p:nvPicPr>
          <p:cNvPr id="7176" name="Picture 11"/>
          <p:cNvPicPr>
            <a:picLocks noChangeAspect="1" noChangeArrowheads="1"/>
          </p:cNvPicPr>
          <p:nvPr/>
        </p:nvPicPr>
        <p:blipFill>
          <a:blip r:embed="rId2"/>
          <a:srcRect/>
          <a:stretch>
            <a:fillRect/>
          </a:stretch>
        </p:blipFill>
        <p:spPr bwMode="auto">
          <a:xfrm>
            <a:off x="0" y="6248400"/>
            <a:ext cx="9144000" cy="609600"/>
          </a:xfrm>
          <a:prstGeom prst="rect">
            <a:avLst/>
          </a:prstGeom>
          <a:noFill/>
          <a:ln w="9525">
            <a:noFill/>
            <a:miter lim="800000"/>
            <a:headEnd/>
            <a:tailEnd/>
          </a:ln>
          <a:effectLst/>
        </p:spPr>
      </p:pic>
      <p:pic>
        <p:nvPicPr>
          <p:cNvPr id="7177" name="Picture 12"/>
          <p:cNvPicPr>
            <a:picLocks noChangeAspect="1" noChangeArrowheads="1"/>
          </p:cNvPicPr>
          <p:nvPr/>
        </p:nvPicPr>
        <p:blipFill>
          <a:blip r:embed="rId3"/>
          <a:srcRect/>
          <a:stretch>
            <a:fillRect/>
          </a:stretch>
        </p:blipFill>
        <p:spPr bwMode="auto">
          <a:xfrm>
            <a:off x="-146050" y="76200"/>
            <a:ext cx="679450" cy="6781800"/>
          </a:xfrm>
          <a:prstGeom prst="rect">
            <a:avLst/>
          </a:prstGeom>
          <a:noFill/>
          <a:ln w="9525">
            <a:noFill/>
            <a:miter lim="800000"/>
            <a:headEnd/>
            <a:tailEnd/>
          </a:ln>
          <a:effectLst/>
        </p:spPr>
      </p:pic>
      <p:pic>
        <p:nvPicPr>
          <p:cNvPr id="7178" name="Picture 13"/>
          <p:cNvPicPr>
            <a:picLocks noChangeAspect="1" noChangeArrowheads="1"/>
          </p:cNvPicPr>
          <p:nvPr/>
        </p:nvPicPr>
        <p:blipFill>
          <a:blip r:embed="rId2"/>
          <a:srcRect/>
          <a:stretch>
            <a:fillRect/>
          </a:stretch>
        </p:blipFill>
        <p:spPr bwMode="auto">
          <a:xfrm>
            <a:off x="0" y="-311150"/>
            <a:ext cx="9144000" cy="990600"/>
          </a:xfrm>
          <a:prstGeom prst="rect">
            <a:avLst/>
          </a:prstGeom>
          <a:noFill/>
          <a:ln w="9525">
            <a:noFill/>
            <a:miter lim="800000"/>
            <a:headEnd/>
            <a:tailEnd/>
          </a:ln>
          <a:effectLst/>
        </p:spPr>
      </p:pic>
      <p:pic>
        <p:nvPicPr>
          <p:cNvPr id="7179" name="Picture 14"/>
          <p:cNvPicPr>
            <a:picLocks noChangeAspect="1" noChangeArrowheads="1"/>
          </p:cNvPicPr>
          <p:nvPr/>
        </p:nvPicPr>
        <p:blipFill>
          <a:blip r:embed="rId3"/>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 calcmode="lin" valueType="num">
                                      <p:cBhvr>
                                        <p:cTn id="7" dur="1000" fill="hold"/>
                                        <p:tgtEl>
                                          <p:spTgt spid="8200"/>
                                        </p:tgtEl>
                                        <p:attrNameLst>
                                          <p:attrName>ppt_x</p:attrName>
                                        </p:attrNameLst>
                                      </p:cBhvr>
                                      <p:tavLst>
                                        <p:tav tm="0">
                                          <p:val>
                                            <p:strVal val="#ppt_x-.2"/>
                                          </p:val>
                                        </p:tav>
                                        <p:tav tm="100000">
                                          <p:val>
                                            <p:strVal val="#ppt_x"/>
                                          </p:val>
                                        </p:tav>
                                      </p:tavLst>
                                    </p:anim>
                                    <p:anim calcmode="lin" valueType="num">
                                      <p:cBhvr>
                                        <p:cTn id="8" dur="1000" fill="hold"/>
                                        <p:tgtEl>
                                          <p:spTgt spid="8200"/>
                                        </p:tgtEl>
                                        <p:attrNameLst>
                                          <p:attrName>ppt_y</p:attrName>
                                        </p:attrNameLst>
                                      </p:cBhvr>
                                      <p:tavLst>
                                        <p:tav tm="0">
                                          <p:val>
                                            <p:strVal val="#ppt_y"/>
                                          </p:val>
                                        </p:tav>
                                        <p:tav tm="100000">
                                          <p:val>
                                            <p:strVal val="#ppt_y"/>
                                          </p:val>
                                        </p:tav>
                                      </p:tavLst>
                                    </p:anim>
                                    <p:animEffect transition="in" filter="wipe(right)" prLst="gradientSize: 0.1">
                                      <p:cBhvr>
                                        <p:cTn id="9" dur="1000"/>
                                        <p:tgtEl>
                                          <p:spTgt spid="82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733800" y="6096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8195" name="WordArt 5"/>
          <p:cNvSpPr>
            <a:spLocks noChangeArrowheads="1" noChangeShapeType="1" noTextEdit="1"/>
          </p:cNvSpPr>
          <p:nvPr/>
        </p:nvSpPr>
        <p:spPr bwMode="auto">
          <a:xfrm>
            <a:off x="990600" y="1752600"/>
            <a:ext cx="2971800" cy="609600"/>
          </a:xfrm>
          <a:prstGeom prst="rect">
            <a:avLst/>
          </a:prstGeom>
        </p:spPr>
        <p:txBody>
          <a:bodyPr wrap="none" fromWordArt="1">
            <a:prstTxWarp prst="textPlain">
              <a:avLst>
                <a:gd name="adj" fmla="val 50000"/>
              </a:avLst>
            </a:prstTxWarp>
          </a:bodyPr>
          <a:lstStyle/>
          <a:p>
            <a:pPr algn="ctr"/>
            <a:r>
              <a:rPr lang="en-US" sz="3600" kern="10">
                <a:ln w="12700">
                  <a:solidFill>
                    <a:schemeClr val="hlink"/>
                  </a:solidFill>
                  <a:round/>
                  <a:headEnd/>
                  <a:tailEnd/>
                </a:ln>
                <a:solidFill>
                  <a:srgbClr val="336600">
                    <a:alpha val="50195"/>
                  </a:srgbClr>
                </a:solidFill>
                <a:effectLst>
                  <a:outerShdw dist="45791" dir="2021404" algn="ctr" rotWithShape="0">
                    <a:srgbClr val="9999FF"/>
                  </a:outerShdw>
                </a:effectLst>
                <a:latin typeface="Arial"/>
                <a:cs typeface="Arial"/>
              </a:rPr>
              <a:t>TÌM HIỂU BÀI</a:t>
            </a:r>
          </a:p>
        </p:txBody>
      </p:sp>
      <p:sp>
        <p:nvSpPr>
          <p:cNvPr id="8196" name="WordArt 11"/>
          <p:cNvSpPr>
            <a:spLocks noChangeArrowheads="1" noChangeShapeType="1" noTextEdit="1"/>
          </p:cNvSpPr>
          <p:nvPr/>
        </p:nvSpPr>
        <p:spPr bwMode="auto">
          <a:xfrm>
            <a:off x="1905000" y="9144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8197" name="Text Box 12"/>
          <p:cNvSpPr txBox="1">
            <a:spLocks noChangeArrowheads="1"/>
          </p:cNvSpPr>
          <p:nvPr/>
        </p:nvSpPr>
        <p:spPr bwMode="auto">
          <a:xfrm>
            <a:off x="5105400" y="14478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sp>
        <p:nvSpPr>
          <p:cNvPr id="9229" name="Text Box 13"/>
          <p:cNvSpPr txBox="1">
            <a:spLocks noChangeArrowheads="1"/>
          </p:cNvSpPr>
          <p:nvPr/>
        </p:nvSpPr>
        <p:spPr bwMode="auto">
          <a:xfrm>
            <a:off x="3962400" y="2590800"/>
            <a:ext cx="4800600" cy="946150"/>
          </a:xfrm>
          <a:prstGeom prst="rect">
            <a:avLst/>
          </a:prstGeom>
          <a:noFill/>
          <a:ln w="9525" algn="ctr">
            <a:noFill/>
            <a:miter lim="800000"/>
            <a:headEnd/>
            <a:tailEnd/>
          </a:ln>
          <a:effectLst/>
        </p:spPr>
        <p:txBody>
          <a:bodyPr>
            <a:spAutoFit/>
          </a:bodyPr>
          <a:lstStyle/>
          <a:p>
            <a:pPr>
              <a:spcBef>
                <a:spcPct val="50000"/>
              </a:spcBef>
              <a:buClr>
                <a:srgbClr val="FF0000"/>
              </a:buClr>
              <a:buFont typeface="Wingdings" pitchFamily="2" charset="2"/>
              <a:buChar char="v"/>
            </a:pPr>
            <a:r>
              <a:rPr lang="en-US" sz="2800">
                <a:solidFill>
                  <a:srgbClr val="FF3300"/>
                </a:solidFill>
                <a:cs typeface="Arial" charset="0"/>
              </a:rPr>
              <a:t> Ăng-co Vát được xây dựng ở đâu và từ bao giờ ?</a:t>
            </a:r>
          </a:p>
        </p:txBody>
      </p:sp>
      <p:sp>
        <p:nvSpPr>
          <p:cNvPr id="9230" name="Text Box 14"/>
          <p:cNvSpPr txBox="1">
            <a:spLocks noChangeArrowheads="1"/>
          </p:cNvSpPr>
          <p:nvPr/>
        </p:nvSpPr>
        <p:spPr bwMode="auto">
          <a:xfrm>
            <a:off x="3810000" y="3810000"/>
            <a:ext cx="5072063" cy="1617663"/>
          </a:xfrm>
          <a:prstGeom prst="rect">
            <a:avLst/>
          </a:prstGeom>
          <a:noFill/>
          <a:ln w="9525" algn="ctr">
            <a:noFill/>
            <a:miter lim="800000"/>
            <a:headEnd/>
            <a:tailEnd/>
          </a:ln>
          <a:effectLst/>
        </p:spPr>
        <p:txBody>
          <a:bodyPr>
            <a:spAutoFit/>
          </a:bodyPr>
          <a:lstStyle/>
          <a:p>
            <a:pPr>
              <a:spcBef>
                <a:spcPct val="50000"/>
              </a:spcBef>
              <a:buClr>
                <a:srgbClr val="0000FF"/>
              </a:buClr>
              <a:buFont typeface="Wingdings" pitchFamily="2" charset="2"/>
              <a:buChar char="Ø"/>
            </a:pPr>
            <a:r>
              <a:rPr lang="en-US" sz="2800">
                <a:solidFill>
                  <a:srgbClr val="0000FF"/>
                </a:solidFill>
                <a:cs typeface="Arial" charset="0"/>
              </a:rPr>
              <a:t> Ăng-co Vát</a:t>
            </a:r>
            <a:r>
              <a:rPr lang="en-US" sz="3600">
                <a:solidFill>
                  <a:srgbClr val="0000FF"/>
                </a:solidFill>
                <a:cs typeface="Arial" charset="0"/>
              </a:rPr>
              <a:t> </a:t>
            </a:r>
            <a:r>
              <a:rPr lang="en-US" sz="2800">
                <a:solidFill>
                  <a:srgbClr val="0000FF"/>
                </a:solidFill>
                <a:cs typeface="Arial" charset="0"/>
              </a:rPr>
              <a:t>được xây dựng ở Cam-pu chia từ đầu thế kỷ thứ mười hai</a:t>
            </a:r>
            <a:r>
              <a:rPr lang="en-US" sz="3600">
                <a:solidFill>
                  <a:srgbClr val="0000FF"/>
                </a:solidFill>
                <a:cs typeface="Arial" charset="0"/>
              </a:rPr>
              <a:t>.</a:t>
            </a:r>
          </a:p>
        </p:txBody>
      </p:sp>
      <p:pic>
        <p:nvPicPr>
          <p:cNvPr id="9232" name="Picture 16" descr="Ang-co Vat"/>
          <p:cNvPicPr>
            <a:picLocks noChangeAspect="1" noChangeArrowheads="1"/>
          </p:cNvPicPr>
          <p:nvPr/>
        </p:nvPicPr>
        <p:blipFill>
          <a:blip r:embed="rId2"/>
          <a:srcRect/>
          <a:stretch>
            <a:fillRect/>
          </a:stretch>
        </p:blipFill>
        <p:spPr bwMode="auto">
          <a:xfrm>
            <a:off x="304800" y="2514600"/>
            <a:ext cx="3352800" cy="4343400"/>
          </a:xfrm>
          <a:prstGeom prst="rect">
            <a:avLst/>
          </a:prstGeom>
          <a:noFill/>
          <a:ln w="9525">
            <a:noFill/>
            <a:miter lim="800000"/>
            <a:headEnd/>
            <a:tailEnd/>
          </a:ln>
        </p:spPr>
      </p:pic>
      <p:sp>
        <p:nvSpPr>
          <p:cNvPr id="9233" name="Text Box 17"/>
          <p:cNvSpPr txBox="1">
            <a:spLocks noChangeArrowheads="1"/>
          </p:cNvSpPr>
          <p:nvPr/>
        </p:nvSpPr>
        <p:spPr bwMode="auto">
          <a:xfrm>
            <a:off x="3581400" y="3505200"/>
            <a:ext cx="5257800" cy="366713"/>
          </a:xfrm>
          <a:prstGeom prst="rect">
            <a:avLst/>
          </a:prstGeom>
          <a:noFill/>
          <a:ln w="9525">
            <a:noFill/>
            <a:miter lim="800000"/>
            <a:headEnd/>
            <a:tailEnd/>
          </a:ln>
          <a:effectLst/>
        </p:spPr>
        <p:txBody>
          <a:bodyPr>
            <a:spAutoFit/>
          </a:bodyPr>
          <a:lstStyle/>
          <a:p>
            <a:pPr>
              <a:spcBef>
                <a:spcPct val="50000"/>
              </a:spcBef>
            </a:pPr>
            <a:r>
              <a:rPr lang="en-US" b="1"/>
              <a:t>Ý 1: Giới thiệu chung về khu đền Ăng- co Vát</a:t>
            </a:r>
          </a:p>
        </p:txBody>
      </p:sp>
      <p:pic>
        <p:nvPicPr>
          <p:cNvPr id="8202" name="Picture 18"/>
          <p:cNvPicPr>
            <a:picLocks noChangeAspect="1" noChangeArrowheads="1"/>
          </p:cNvPicPr>
          <p:nvPr/>
        </p:nvPicPr>
        <p:blipFill>
          <a:blip r:embed="rId3"/>
          <a:srcRect/>
          <a:stretch>
            <a:fillRect/>
          </a:stretch>
        </p:blipFill>
        <p:spPr bwMode="auto">
          <a:xfrm>
            <a:off x="0" y="6629400"/>
            <a:ext cx="9144000" cy="228600"/>
          </a:xfrm>
          <a:prstGeom prst="rect">
            <a:avLst/>
          </a:prstGeom>
          <a:noFill/>
          <a:ln w="9525">
            <a:noFill/>
            <a:miter lim="800000"/>
            <a:headEnd/>
            <a:tailEnd/>
          </a:ln>
          <a:effectLst/>
        </p:spPr>
      </p:pic>
      <p:pic>
        <p:nvPicPr>
          <p:cNvPr id="8203" name="Picture 19"/>
          <p:cNvPicPr>
            <a:picLocks noChangeAspect="1" noChangeArrowheads="1"/>
          </p:cNvPicPr>
          <p:nvPr/>
        </p:nvPicPr>
        <p:blipFill>
          <a:blip r:embed="rId4"/>
          <a:srcRect/>
          <a:stretch>
            <a:fillRect/>
          </a:stretch>
        </p:blipFill>
        <p:spPr bwMode="auto">
          <a:xfrm>
            <a:off x="-146050" y="76200"/>
            <a:ext cx="679450" cy="6781800"/>
          </a:xfrm>
          <a:prstGeom prst="rect">
            <a:avLst/>
          </a:prstGeom>
          <a:noFill/>
          <a:ln w="9525">
            <a:noFill/>
            <a:miter lim="800000"/>
            <a:headEnd/>
            <a:tailEnd/>
          </a:ln>
          <a:effectLst/>
        </p:spPr>
      </p:pic>
      <p:pic>
        <p:nvPicPr>
          <p:cNvPr id="8204" name="Picture 20"/>
          <p:cNvPicPr>
            <a:picLocks noChangeAspect="1" noChangeArrowheads="1"/>
          </p:cNvPicPr>
          <p:nvPr/>
        </p:nvPicPr>
        <p:blipFill>
          <a:blip r:embed="rId3"/>
          <a:srcRect/>
          <a:stretch>
            <a:fillRect/>
          </a:stretch>
        </p:blipFill>
        <p:spPr bwMode="auto">
          <a:xfrm>
            <a:off x="0" y="-355600"/>
            <a:ext cx="9144000" cy="990600"/>
          </a:xfrm>
          <a:prstGeom prst="rect">
            <a:avLst/>
          </a:prstGeom>
          <a:noFill/>
          <a:ln w="9525">
            <a:noFill/>
            <a:miter lim="800000"/>
            <a:headEnd/>
            <a:tailEnd/>
          </a:ln>
          <a:effectLst/>
        </p:spPr>
      </p:pic>
      <p:pic>
        <p:nvPicPr>
          <p:cNvPr id="8205" name="Picture 21"/>
          <p:cNvPicPr>
            <a:picLocks noChangeAspect="1" noChangeArrowheads="1"/>
          </p:cNvPicPr>
          <p:nvPr/>
        </p:nvPicPr>
        <p:blipFill>
          <a:blip r:embed="rId4"/>
          <a:srcRect/>
          <a:stretch>
            <a:fillRect/>
          </a:stretch>
        </p:blipFill>
        <p:spPr bwMode="auto">
          <a:xfrm>
            <a:off x="86106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9232"/>
                                        </p:tgtEl>
                                        <p:attrNameLst>
                                          <p:attrName>style.visibility</p:attrName>
                                        </p:attrNameLst>
                                      </p:cBhvr>
                                      <p:to>
                                        <p:strVal val="visible"/>
                                      </p:to>
                                    </p:set>
                                    <p:anim calcmode="lin" valueType="num">
                                      <p:cBhvr>
                                        <p:cTn id="7" dur="1000" fill="hold"/>
                                        <p:tgtEl>
                                          <p:spTgt spid="9232"/>
                                        </p:tgtEl>
                                        <p:attrNameLst>
                                          <p:attrName>ppt_x</p:attrName>
                                        </p:attrNameLst>
                                      </p:cBhvr>
                                      <p:tavLst>
                                        <p:tav tm="0">
                                          <p:val>
                                            <p:strVal val="#ppt_x-.2"/>
                                          </p:val>
                                        </p:tav>
                                        <p:tav tm="100000">
                                          <p:val>
                                            <p:strVal val="#ppt_x"/>
                                          </p:val>
                                        </p:tav>
                                      </p:tavLst>
                                    </p:anim>
                                    <p:anim calcmode="lin" valueType="num">
                                      <p:cBhvr>
                                        <p:cTn id="8" dur="1000" fill="hold"/>
                                        <p:tgtEl>
                                          <p:spTgt spid="9232"/>
                                        </p:tgtEl>
                                        <p:attrNameLst>
                                          <p:attrName>ppt_y</p:attrName>
                                        </p:attrNameLst>
                                      </p:cBhvr>
                                      <p:tavLst>
                                        <p:tav tm="0">
                                          <p:val>
                                            <p:strVal val="#ppt_y"/>
                                          </p:val>
                                        </p:tav>
                                        <p:tav tm="100000">
                                          <p:val>
                                            <p:strVal val="#ppt_y"/>
                                          </p:val>
                                        </p:tav>
                                      </p:tavLst>
                                    </p:anim>
                                    <p:animEffect transition="in" filter="wipe(right)" prLst="gradientSize: 0.1">
                                      <p:cBhvr>
                                        <p:cTn id="9" dur="1000"/>
                                        <p:tgtEl>
                                          <p:spTgt spid="923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9229"/>
                                        </p:tgtEl>
                                        <p:attrNameLst>
                                          <p:attrName>style.visibility</p:attrName>
                                        </p:attrNameLst>
                                      </p:cBhvr>
                                      <p:to>
                                        <p:strVal val="visible"/>
                                      </p:to>
                                    </p:set>
                                    <p:anim calcmode="lin" valueType="num">
                                      <p:cBhvr>
                                        <p:cTn id="12" dur="1000" fill="hold"/>
                                        <p:tgtEl>
                                          <p:spTgt spid="9229"/>
                                        </p:tgtEl>
                                        <p:attrNameLst>
                                          <p:attrName>ppt_w</p:attrName>
                                        </p:attrNameLst>
                                      </p:cBhvr>
                                      <p:tavLst>
                                        <p:tav tm="0">
                                          <p:val>
                                            <p:strVal val="#ppt_w*0.70"/>
                                          </p:val>
                                        </p:tav>
                                        <p:tav tm="100000">
                                          <p:val>
                                            <p:strVal val="#ppt_w"/>
                                          </p:val>
                                        </p:tav>
                                      </p:tavLst>
                                    </p:anim>
                                    <p:anim calcmode="lin" valueType="num">
                                      <p:cBhvr>
                                        <p:cTn id="13" dur="1000" fill="hold"/>
                                        <p:tgtEl>
                                          <p:spTgt spid="9229"/>
                                        </p:tgtEl>
                                        <p:attrNameLst>
                                          <p:attrName>ppt_h</p:attrName>
                                        </p:attrNameLst>
                                      </p:cBhvr>
                                      <p:tavLst>
                                        <p:tav tm="0">
                                          <p:val>
                                            <p:strVal val="#ppt_h"/>
                                          </p:val>
                                        </p:tav>
                                        <p:tav tm="100000">
                                          <p:val>
                                            <p:strVal val="#ppt_h"/>
                                          </p:val>
                                        </p:tav>
                                      </p:tavLst>
                                    </p:anim>
                                    <p:animEffect transition="in" filter="fade">
                                      <p:cBhvr>
                                        <p:cTn id="14" dur="1000"/>
                                        <p:tgtEl>
                                          <p:spTgt spid="922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9230"/>
                                        </p:tgtEl>
                                        <p:attrNameLst>
                                          <p:attrName>style.visibility</p:attrName>
                                        </p:attrNameLst>
                                      </p:cBhvr>
                                      <p:to>
                                        <p:strVal val="visible"/>
                                      </p:to>
                                    </p:set>
                                    <p:animEffect transition="in" filter="slide(fromBottom)">
                                      <p:cBhvr>
                                        <p:cTn id="19" dur="500"/>
                                        <p:tgtEl>
                                          <p:spTgt spid="923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xit" presetSubtype="2" fill="hold" grpId="1" nodeType="clickEffect">
                                  <p:stCondLst>
                                    <p:cond delay="0"/>
                                  </p:stCondLst>
                                  <p:childTnLst>
                                    <p:anim calcmode="lin" valueType="num">
                                      <p:cBhvr additive="base">
                                        <p:cTn id="23" dur="500"/>
                                        <p:tgtEl>
                                          <p:spTgt spid="9229"/>
                                        </p:tgtEl>
                                        <p:attrNameLst>
                                          <p:attrName>ppt_x</p:attrName>
                                        </p:attrNameLst>
                                      </p:cBhvr>
                                      <p:tavLst>
                                        <p:tav tm="0">
                                          <p:val>
                                            <p:strVal val="ppt_x"/>
                                          </p:val>
                                        </p:tav>
                                        <p:tav tm="100000">
                                          <p:val>
                                            <p:strVal val="1+ppt_w/2"/>
                                          </p:val>
                                        </p:tav>
                                      </p:tavLst>
                                    </p:anim>
                                    <p:anim calcmode="lin" valueType="num">
                                      <p:cBhvr additive="base">
                                        <p:cTn id="24" dur="500"/>
                                        <p:tgtEl>
                                          <p:spTgt spid="9229"/>
                                        </p:tgtEl>
                                        <p:attrNameLst>
                                          <p:attrName>ppt_y</p:attrName>
                                        </p:attrNameLst>
                                      </p:cBhvr>
                                      <p:tavLst>
                                        <p:tav tm="0">
                                          <p:val>
                                            <p:strVal val="ppt_y"/>
                                          </p:val>
                                        </p:tav>
                                        <p:tav tm="100000">
                                          <p:val>
                                            <p:strVal val="ppt_y"/>
                                          </p:val>
                                        </p:tav>
                                      </p:tavLst>
                                    </p:anim>
                                    <p:set>
                                      <p:cBhvr>
                                        <p:cTn id="25" dur="1" fill="hold">
                                          <p:stCondLst>
                                            <p:cond delay="499"/>
                                          </p:stCondLst>
                                        </p:cTn>
                                        <p:tgtEl>
                                          <p:spTgt spid="9229"/>
                                        </p:tgtEl>
                                        <p:attrNameLst>
                                          <p:attrName>style.visibility</p:attrName>
                                        </p:attrNameLst>
                                      </p:cBhvr>
                                      <p:to>
                                        <p:strVal val="hidden"/>
                                      </p:to>
                                    </p:set>
                                  </p:childTnLst>
                                </p:cTn>
                              </p:par>
                              <p:par>
                                <p:cTn id="26" presetID="2" presetClass="exit" presetSubtype="2" fill="hold" grpId="1" nodeType="withEffect">
                                  <p:stCondLst>
                                    <p:cond delay="0"/>
                                  </p:stCondLst>
                                  <p:childTnLst>
                                    <p:anim calcmode="lin" valueType="num">
                                      <p:cBhvr additive="base">
                                        <p:cTn id="27" dur="500"/>
                                        <p:tgtEl>
                                          <p:spTgt spid="9230"/>
                                        </p:tgtEl>
                                        <p:attrNameLst>
                                          <p:attrName>ppt_x</p:attrName>
                                        </p:attrNameLst>
                                      </p:cBhvr>
                                      <p:tavLst>
                                        <p:tav tm="0">
                                          <p:val>
                                            <p:strVal val="ppt_x"/>
                                          </p:val>
                                        </p:tav>
                                        <p:tav tm="100000">
                                          <p:val>
                                            <p:strVal val="1+ppt_w/2"/>
                                          </p:val>
                                        </p:tav>
                                      </p:tavLst>
                                    </p:anim>
                                    <p:anim calcmode="lin" valueType="num">
                                      <p:cBhvr additive="base">
                                        <p:cTn id="28" dur="500"/>
                                        <p:tgtEl>
                                          <p:spTgt spid="9230"/>
                                        </p:tgtEl>
                                        <p:attrNameLst>
                                          <p:attrName>ppt_y</p:attrName>
                                        </p:attrNameLst>
                                      </p:cBhvr>
                                      <p:tavLst>
                                        <p:tav tm="0">
                                          <p:val>
                                            <p:strVal val="ppt_y"/>
                                          </p:val>
                                        </p:tav>
                                        <p:tav tm="100000">
                                          <p:val>
                                            <p:strVal val="ppt_y"/>
                                          </p:val>
                                        </p:tav>
                                      </p:tavLst>
                                    </p:anim>
                                    <p:set>
                                      <p:cBhvr>
                                        <p:cTn id="29" dur="1" fill="hold">
                                          <p:stCondLst>
                                            <p:cond delay="499"/>
                                          </p:stCondLst>
                                        </p:cTn>
                                        <p:tgtEl>
                                          <p:spTgt spid="9230"/>
                                        </p:tgtEl>
                                        <p:attrNameLst>
                                          <p:attrName>style.visibility</p:attrName>
                                        </p:attrNameLst>
                                      </p:cBhvr>
                                      <p:to>
                                        <p:strVal val="hidden"/>
                                      </p:to>
                                    </p:set>
                                  </p:childTnLst>
                                </p:cTn>
                              </p:par>
                              <p:par>
                                <p:cTn id="30" presetID="27" presetClass="entr" presetSubtype="0" fill="hold" grpId="0" nodeType="withEffect">
                                  <p:stCondLst>
                                    <p:cond delay="0"/>
                                  </p:stCondLst>
                                  <p:iterate type="lt">
                                    <p:tmPct val="50000"/>
                                  </p:iterate>
                                  <p:childTnLst>
                                    <p:set>
                                      <p:cBhvr>
                                        <p:cTn id="31" dur="1" fill="hold">
                                          <p:stCondLst>
                                            <p:cond delay="0"/>
                                          </p:stCondLst>
                                        </p:cTn>
                                        <p:tgtEl>
                                          <p:spTgt spid="9233"/>
                                        </p:tgtEl>
                                        <p:attrNameLst>
                                          <p:attrName>style.visibility</p:attrName>
                                        </p:attrNameLst>
                                      </p:cBhvr>
                                      <p:to>
                                        <p:strVal val="visible"/>
                                      </p:to>
                                    </p:set>
                                    <p:anim calcmode="discrete" valueType="clr">
                                      <p:cBhvr override="childStyle">
                                        <p:cTn id="32" dur="80"/>
                                        <p:tgtEl>
                                          <p:spTgt spid="9233"/>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9233"/>
                                        </p:tgtEl>
                                        <p:attrNameLst>
                                          <p:attrName>fillcolor</p:attrName>
                                        </p:attrNameLst>
                                      </p:cBhvr>
                                      <p:tavLst>
                                        <p:tav tm="0">
                                          <p:val>
                                            <p:clrVal>
                                              <a:schemeClr val="accent2"/>
                                            </p:clrVal>
                                          </p:val>
                                        </p:tav>
                                        <p:tav tm="50000">
                                          <p:val>
                                            <p:clrVal>
                                              <a:schemeClr val="hlink"/>
                                            </p:clrVal>
                                          </p:val>
                                        </p:tav>
                                      </p:tavLst>
                                    </p:anim>
                                    <p:set>
                                      <p:cBhvr>
                                        <p:cTn id="34" dur="80"/>
                                        <p:tgtEl>
                                          <p:spTgt spid="923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9" grpId="0"/>
      <p:bldP spid="9229" grpId="1"/>
      <p:bldP spid="9230" grpId="0"/>
      <p:bldP spid="9230" grpId="1"/>
      <p:bldP spid="92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4876800" y="2362200"/>
            <a:ext cx="4267200" cy="830263"/>
          </a:xfrm>
          <a:prstGeom prst="rect">
            <a:avLst/>
          </a:prstGeom>
          <a:noFill/>
          <a:ln w="9525" algn="ctr">
            <a:noFill/>
            <a:miter lim="800000"/>
            <a:headEnd/>
            <a:tailEnd/>
          </a:ln>
          <a:effectLst/>
        </p:spPr>
        <p:txBody>
          <a:bodyPr>
            <a:spAutoFit/>
          </a:bodyPr>
          <a:lstStyle/>
          <a:p>
            <a:pPr>
              <a:spcBef>
                <a:spcPct val="50000"/>
              </a:spcBef>
              <a:buClr>
                <a:srgbClr val="FF0000"/>
              </a:buClr>
              <a:buFont typeface="Wingdings" pitchFamily="2" charset="2"/>
              <a:buChar char="v"/>
            </a:pPr>
            <a:r>
              <a:rPr lang="en-US" sz="2400" b="1">
                <a:solidFill>
                  <a:srgbClr val="FF3300"/>
                </a:solidFill>
                <a:cs typeface="Arial" charset="0"/>
              </a:rPr>
              <a:t> Khu đền chính đồ sộ  như thế nào?</a:t>
            </a:r>
          </a:p>
        </p:txBody>
      </p:sp>
      <p:sp>
        <p:nvSpPr>
          <p:cNvPr id="22533" name="Rectangle 5"/>
          <p:cNvSpPr>
            <a:spLocks noChangeArrowheads="1"/>
          </p:cNvSpPr>
          <p:nvPr/>
        </p:nvSpPr>
        <p:spPr bwMode="auto">
          <a:xfrm>
            <a:off x="4800600" y="3276600"/>
            <a:ext cx="4343400" cy="1570038"/>
          </a:xfrm>
          <a:prstGeom prst="rect">
            <a:avLst/>
          </a:prstGeom>
          <a:noFill/>
          <a:ln w="9525" algn="ctr">
            <a:noFill/>
            <a:miter lim="800000"/>
            <a:headEnd/>
            <a:tailEnd/>
          </a:ln>
          <a:effectLst/>
        </p:spPr>
        <p:txBody>
          <a:bodyPr>
            <a:spAutoFit/>
          </a:bodyPr>
          <a:lstStyle/>
          <a:p>
            <a:pPr>
              <a:spcBef>
                <a:spcPct val="50000"/>
              </a:spcBef>
              <a:buClr>
                <a:srgbClr val="0000FF"/>
              </a:buClr>
              <a:buFont typeface="Wingdings" pitchFamily="2" charset="2"/>
              <a:buChar char="Ø"/>
            </a:pPr>
            <a:r>
              <a:rPr lang="en-US" sz="2400">
                <a:solidFill>
                  <a:srgbClr val="0000FF"/>
                </a:solidFill>
                <a:cs typeface="Arial" charset="0"/>
              </a:rPr>
              <a:t> Khu đền chính gồm ba tầng với những ngọn tháp lớn, ba tầng hành lang dài gần 1500 mét. Có 398 gian phòng.</a:t>
            </a:r>
          </a:p>
        </p:txBody>
      </p:sp>
      <p:pic>
        <p:nvPicPr>
          <p:cNvPr id="22534" name="Picture 6" descr="Picture12"/>
          <p:cNvPicPr>
            <a:picLocks noChangeAspect="1" noChangeArrowheads="1"/>
          </p:cNvPicPr>
          <p:nvPr/>
        </p:nvPicPr>
        <p:blipFill>
          <a:blip r:embed="rId2"/>
          <a:srcRect/>
          <a:stretch>
            <a:fillRect/>
          </a:stretch>
        </p:blipFill>
        <p:spPr bwMode="auto">
          <a:xfrm>
            <a:off x="838200" y="2057400"/>
            <a:ext cx="3810000" cy="4191000"/>
          </a:xfrm>
          <a:prstGeom prst="rect">
            <a:avLst/>
          </a:prstGeom>
          <a:noFill/>
          <a:ln w="9525">
            <a:noFill/>
            <a:miter lim="800000"/>
            <a:headEnd/>
            <a:tailEnd/>
          </a:ln>
        </p:spPr>
      </p:pic>
      <p:sp>
        <p:nvSpPr>
          <p:cNvPr id="9221" name="Text Box 7"/>
          <p:cNvSpPr txBox="1">
            <a:spLocks noChangeArrowheads="1"/>
          </p:cNvSpPr>
          <p:nvPr/>
        </p:nvSpPr>
        <p:spPr bwMode="auto">
          <a:xfrm>
            <a:off x="3657600" y="6858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9222" name="WordArt 8"/>
          <p:cNvSpPr>
            <a:spLocks noChangeArrowheads="1" noChangeShapeType="1" noTextEdit="1"/>
          </p:cNvSpPr>
          <p:nvPr/>
        </p:nvSpPr>
        <p:spPr bwMode="auto">
          <a:xfrm>
            <a:off x="1828800" y="10668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9223" name="Text Box 9"/>
          <p:cNvSpPr txBox="1">
            <a:spLocks noChangeArrowheads="1"/>
          </p:cNvSpPr>
          <p:nvPr/>
        </p:nvSpPr>
        <p:spPr bwMode="auto">
          <a:xfrm>
            <a:off x="5029200" y="1676400"/>
            <a:ext cx="3352800" cy="677863"/>
          </a:xfrm>
          <a:prstGeom prst="rect">
            <a:avLst/>
          </a:prstGeom>
          <a:noFill/>
          <a:ln w="9525">
            <a:noFill/>
            <a:miter lim="800000"/>
            <a:headEnd/>
            <a:tailEnd/>
          </a:ln>
          <a:effectLst/>
        </p:spPr>
        <p:txBody>
          <a:bodyPr>
            <a:spAutoFit/>
          </a:bodyPr>
          <a:lstStyle/>
          <a:p>
            <a:pPr eaLnBrk="0" hangingPunct="0">
              <a:spcBef>
                <a:spcPct val="50000"/>
              </a:spcBef>
            </a:pPr>
            <a:r>
              <a:rPr lang="en-US" sz="2000" b="1" i="1">
                <a:solidFill>
                  <a:schemeClr val="tx2"/>
                </a:solidFill>
              </a:rPr>
              <a:t>Theo Nh</a:t>
            </a:r>
            <a:r>
              <a:rPr lang="en-US" b="1" i="1"/>
              <a:t>ững kì quan thế giới</a:t>
            </a:r>
          </a:p>
        </p:txBody>
      </p:sp>
      <p:sp>
        <p:nvSpPr>
          <p:cNvPr id="22538" name="Text Box 10"/>
          <p:cNvSpPr txBox="1">
            <a:spLocks noChangeArrowheads="1"/>
          </p:cNvSpPr>
          <p:nvPr/>
        </p:nvSpPr>
        <p:spPr bwMode="auto">
          <a:xfrm>
            <a:off x="4876800" y="2819400"/>
            <a:ext cx="3886200" cy="641350"/>
          </a:xfrm>
          <a:prstGeom prst="rect">
            <a:avLst/>
          </a:prstGeom>
          <a:noFill/>
          <a:ln w="9525">
            <a:noFill/>
            <a:miter lim="800000"/>
            <a:headEnd/>
            <a:tailEnd/>
          </a:ln>
          <a:effectLst/>
        </p:spPr>
        <p:txBody>
          <a:bodyPr>
            <a:spAutoFit/>
          </a:bodyPr>
          <a:lstStyle/>
          <a:p>
            <a:pPr>
              <a:spcBef>
                <a:spcPct val="50000"/>
              </a:spcBef>
            </a:pPr>
            <a:r>
              <a:rPr lang="en-US" b="1"/>
              <a:t>Ý 2:  Đền Ăng – co Vát được xây dựng rất to đẹp.</a:t>
            </a:r>
          </a:p>
        </p:txBody>
      </p:sp>
      <p:pic>
        <p:nvPicPr>
          <p:cNvPr id="9225" name="Picture 11"/>
          <p:cNvPicPr>
            <a:picLocks noChangeAspect="1" noChangeArrowheads="1"/>
          </p:cNvPicPr>
          <p:nvPr/>
        </p:nvPicPr>
        <p:blipFill>
          <a:blip r:embed="rId3"/>
          <a:srcRect/>
          <a:stretch>
            <a:fillRect/>
          </a:stretch>
        </p:blipFill>
        <p:spPr bwMode="auto">
          <a:xfrm>
            <a:off x="0" y="6248400"/>
            <a:ext cx="9144000" cy="609600"/>
          </a:xfrm>
          <a:prstGeom prst="rect">
            <a:avLst/>
          </a:prstGeom>
          <a:noFill/>
          <a:ln w="9525">
            <a:noFill/>
            <a:miter lim="800000"/>
            <a:headEnd/>
            <a:tailEnd/>
          </a:ln>
          <a:effectLst/>
        </p:spPr>
      </p:pic>
      <p:pic>
        <p:nvPicPr>
          <p:cNvPr id="9226" name="Picture 12"/>
          <p:cNvPicPr>
            <a:picLocks noChangeAspect="1" noChangeArrowheads="1"/>
          </p:cNvPicPr>
          <p:nvPr/>
        </p:nvPicPr>
        <p:blipFill>
          <a:blip r:embed="rId4"/>
          <a:srcRect/>
          <a:stretch>
            <a:fillRect/>
          </a:stretch>
        </p:blipFill>
        <p:spPr bwMode="auto">
          <a:xfrm>
            <a:off x="-146050" y="76200"/>
            <a:ext cx="679450" cy="6781800"/>
          </a:xfrm>
          <a:prstGeom prst="rect">
            <a:avLst/>
          </a:prstGeom>
          <a:noFill/>
          <a:ln w="9525">
            <a:noFill/>
            <a:miter lim="800000"/>
            <a:headEnd/>
            <a:tailEnd/>
          </a:ln>
          <a:effectLst/>
        </p:spPr>
      </p:pic>
      <p:pic>
        <p:nvPicPr>
          <p:cNvPr id="9227" name="Picture 13"/>
          <p:cNvPicPr>
            <a:picLocks noChangeAspect="1" noChangeArrowheads="1"/>
          </p:cNvPicPr>
          <p:nvPr/>
        </p:nvPicPr>
        <p:blipFill>
          <a:blip r:embed="rId3"/>
          <a:srcRect/>
          <a:stretch>
            <a:fillRect/>
          </a:stretch>
        </p:blipFill>
        <p:spPr bwMode="auto">
          <a:xfrm>
            <a:off x="0" y="-273050"/>
            <a:ext cx="9144000" cy="990600"/>
          </a:xfrm>
          <a:prstGeom prst="rect">
            <a:avLst/>
          </a:prstGeom>
          <a:noFill/>
          <a:ln w="9525">
            <a:noFill/>
            <a:miter lim="800000"/>
            <a:headEnd/>
            <a:tailEnd/>
          </a:ln>
          <a:effectLst/>
        </p:spPr>
      </p:pic>
      <p:pic>
        <p:nvPicPr>
          <p:cNvPr id="9228" name="Picture 14"/>
          <p:cNvPicPr>
            <a:picLocks noChangeAspect="1" noChangeArrowheads="1"/>
          </p:cNvPicPr>
          <p:nvPr/>
        </p:nvPicPr>
        <p:blipFill>
          <a:blip r:embed="rId4"/>
          <a:srcRect/>
          <a:stretch>
            <a:fillRect/>
          </a:stretch>
        </p:blipFill>
        <p:spPr bwMode="auto">
          <a:xfrm>
            <a:off x="88773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nodeType="afterEffect">
                                  <p:stCondLst>
                                    <p:cond delay="0"/>
                                  </p:stCondLst>
                                  <p:childTnLst>
                                    <p:set>
                                      <p:cBhvr>
                                        <p:cTn id="6" dur="1" fill="hold">
                                          <p:stCondLst>
                                            <p:cond delay="0"/>
                                          </p:stCondLst>
                                        </p:cTn>
                                        <p:tgtEl>
                                          <p:spTgt spid="22534"/>
                                        </p:tgtEl>
                                        <p:attrNameLst>
                                          <p:attrName>style.visibility</p:attrName>
                                        </p:attrNameLst>
                                      </p:cBhvr>
                                      <p:to>
                                        <p:strVal val="visible"/>
                                      </p:to>
                                    </p:set>
                                    <p:animEffect transition="in" filter="plus(in)">
                                      <p:cBhvr>
                                        <p:cTn id="7" dur="2000"/>
                                        <p:tgtEl>
                                          <p:spTgt spid="22534"/>
                                        </p:tgtEl>
                                      </p:cBhvr>
                                    </p:animEffect>
                                  </p:childTnLst>
                                </p:cTn>
                              </p:par>
                              <p:par>
                                <p:cTn id="8" presetID="29" presetClass="entr" presetSubtype="0" fill="hold" grpId="0" nodeType="withEffect">
                                  <p:stCondLst>
                                    <p:cond delay="0"/>
                                  </p:stCondLst>
                                  <p:childTnLst>
                                    <p:set>
                                      <p:cBhvr>
                                        <p:cTn id="9" dur="1" fill="hold">
                                          <p:stCondLst>
                                            <p:cond delay="0"/>
                                          </p:stCondLst>
                                        </p:cTn>
                                        <p:tgtEl>
                                          <p:spTgt spid="22532"/>
                                        </p:tgtEl>
                                        <p:attrNameLst>
                                          <p:attrName>style.visibility</p:attrName>
                                        </p:attrNameLst>
                                      </p:cBhvr>
                                      <p:to>
                                        <p:strVal val="visible"/>
                                      </p:to>
                                    </p:set>
                                    <p:anim calcmode="lin" valueType="num">
                                      <p:cBhvr>
                                        <p:cTn id="10" dur="1000" fill="hold"/>
                                        <p:tgtEl>
                                          <p:spTgt spid="22532"/>
                                        </p:tgtEl>
                                        <p:attrNameLst>
                                          <p:attrName>ppt_x</p:attrName>
                                        </p:attrNameLst>
                                      </p:cBhvr>
                                      <p:tavLst>
                                        <p:tav tm="0">
                                          <p:val>
                                            <p:strVal val="#ppt_x-.2"/>
                                          </p:val>
                                        </p:tav>
                                        <p:tav tm="100000">
                                          <p:val>
                                            <p:strVal val="#ppt_x"/>
                                          </p:val>
                                        </p:tav>
                                      </p:tavLst>
                                    </p:anim>
                                    <p:anim calcmode="lin" valueType="num">
                                      <p:cBhvr>
                                        <p:cTn id="11" dur="1000" fill="hold"/>
                                        <p:tgtEl>
                                          <p:spTgt spid="22532"/>
                                        </p:tgtEl>
                                        <p:attrNameLst>
                                          <p:attrName>ppt_y</p:attrName>
                                        </p:attrNameLst>
                                      </p:cBhvr>
                                      <p:tavLst>
                                        <p:tav tm="0">
                                          <p:val>
                                            <p:strVal val="#ppt_y"/>
                                          </p:val>
                                        </p:tav>
                                        <p:tav tm="100000">
                                          <p:val>
                                            <p:strVal val="#ppt_y"/>
                                          </p:val>
                                        </p:tav>
                                      </p:tavLst>
                                    </p:anim>
                                    <p:animEffect transition="in" filter="wipe(right)" prLst="gradientSize: 0.1">
                                      <p:cBhvr>
                                        <p:cTn id="12" dur="1000"/>
                                        <p:tgtEl>
                                          <p:spTgt spid="2253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22533"/>
                                        </p:tgtEl>
                                        <p:attrNameLst>
                                          <p:attrName>style.visibility</p:attrName>
                                        </p:attrNameLst>
                                      </p:cBhvr>
                                      <p:to>
                                        <p:strVal val="visible"/>
                                      </p:to>
                                    </p:set>
                                    <p:animEffect transition="in" filter="slide(fromTop)">
                                      <p:cBhvr>
                                        <p:cTn id="17" dur="500"/>
                                        <p:tgtEl>
                                          <p:spTgt spid="2253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xit" presetSubtype="4" fill="hold" grpId="1" nodeType="clickEffect">
                                  <p:stCondLst>
                                    <p:cond delay="0"/>
                                  </p:stCondLst>
                                  <p:childTnLst>
                                    <p:anim calcmode="lin" valueType="num">
                                      <p:cBhvr additive="base">
                                        <p:cTn id="21" dur="500"/>
                                        <p:tgtEl>
                                          <p:spTgt spid="22533"/>
                                        </p:tgtEl>
                                        <p:attrNameLst>
                                          <p:attrName>ppt_x</p:attrName>
                                        </p:attrNameLst>
                                      </p:cBhvr>
                                      <p:tavLst>
                                        <p:tav tm="0">
                                          <p:val>
                                            <p:strVal val="ppt_x"/>
                                          </p:val>
                                        </p:tav>
                                        <p:tav tm="100000">
                                          <p:val>
                                            <p:strVal val="ppt_x"/>
                                          </p:val>
                                        </p:tav>
                                      </p:tavLst>
                                    </p:anim>
                                    <p:anim calcmode="lin" valueType="num">
                                      <p:cBhvr additive="base">
                                        <p:cTn id="22" dur="500"/>
                                        <p:tgtEl>
                                          <p:spTgt spid="22533"/>
                                        </p:tgtEl>
                                        <p:attrNameLst>
                                          <p:attrName>ppt_y</p:attrName>
                                        </p:attrNameLst>
                                      </p:cBhvr>
                                      <p:tavLst>
                                        <p:tav tm="0">
                                          <p:val>
                                            <p:strVal val="ppt_y"/>
                                          </p:val>
                                        </p:tav>
                                        <p:tav tm="100000">
                                          <p:val>
                                            <p:strVal val="1+ppt_h/2"/>
                                          </p:val>
                                        </p:tav>
                                      </p:tavLst>
                                    </p:anim>
                                    <p:set>
                                      <p:cBhvr>
                                        <p:cTn id="23" dur="1" fill="hold">
                                          <p:stCondLst>
                                            <p:cond delay="499"/>
                                          </p:stCondLst>
                                        </p:cTn>
                                        <p:tgtEl>
                                          <p:spTgt spid="22533"/>
                                        </p:tgtEl>
                                        <p:attrNameLst>
                                          <p:attrName>style.visibility</p:attrName>
                                        </p:attrNameLst>
                                      </p:cBhvr>
                                      <p:to>
                                        <p:strVal val="hidden"/>
                                      </p:to>
                                    </p:set>
                                  </p:childTnLst>
                                </p:cTn>
                              </p:par>
                              <p:par>
                                <p:cTn id="24" presetID="2" presetClass="exit" presetSubtype="4" fill="hold" grpId="1" nodeType="withEffect">
                                  <p:stCondLst>
                                    <p:cond delay="0"/>
                                  </p:stCondLst>
                                  <p:childTnLst>
                                    <p:anim calcmode="lin" valueType="num">
                                      <p:cBhvr additive="base">
                                        <p:cTn id="25" dur="500"/>
                                        <p:tgtEl>
                                          <p:spTgt spid="22532"/>
                                        </p:tgtEl>
                                        <p:attrNameLst>
                                          <p:attrName>ppt_x</p:attrName>
                                        </p:attrNameLst>
                                      </p:cBhvr>
                                      <p:tavLst>
                                        <p:tav tm="0">
                                          <p:val>
                                            <p:strVal val="ppt_x"/>
                                          </p:val>
                                        </p:tav>
                                        <p:tav tm="100000">
                                          <p:val>
                                            <p:strVal val="ppt_x"/>
                                          </p:val>
                                        </p:tav>
                                      </p:tavLst>
                                    </p:anim>
                                    <p:anim calcmode="lin" valueType="num">
                                      <p:cBhvr additive="base">
                                        <p:cTn id="26" dur="500"/>
                                        <p:tgtEl>
                                          <p:spTgt spid="22532"/>
                                        </p:tgtEl>
                                        <p:attrNameLst>
                                          <p:attrName>ppt_y</p:attrName>
                                        </p:attrNameLst>
                                      </p:cBhvr>
                                      <p:tavLst>
                                        <p:tav tm="0">
                                          <p:val>
                                            <p:strVal val="ppt_y"/>
                                          </p:val>
                                        </p:tav>
                                        <p:tav tm="100000">
                                          <p:val>
                                            <p:strVal val="1+ppt_h/2"/>
                                          </p:val>
                                        </p:tav>
                                      </p:tavLst>
                                    </p:anim>
                                    <p:set>
                                      <p:cBhvr>
                                        <p:cTn id="27" dur="1" fill="hold">
                                          <p:stCondLst>
                                            <p:cond delay="499"/>
                                          </p:stCondLst>
                                        </p:cTn>
                                        <p:tgtEl>
                                          <p:spTgt spid="22532"/>
                                        </p:tgtEl>
                                        <p:attrNameLst>
                                          <p:attrName>style.visibility</p:attrName>
                                        </p:attrNameLst>
                                      </p:cBhvr>
                                      <p:to>
                                        <p:strVal val="hidden"/>
                                      </p:to>
                                    </p:set>
                                  </p:childTnLst>
                                </p:cTn>
                              </p:par>
                              <p:par>
                                <p:cTn id="28" presetID="2" presetClass="entr" presetSubtype="4" fill="hold" grpId="0" nodeType="withEffect">
                                  <p:stCondLst>
                                    <p:cond delay="0"/>
                                  </p:stCondLst>
                                  <p:childTnLst>
                                    <p:set>
                                      <p:cBhvr>
                                        <p:cTn id="29" dur="1" fill="hold">
                                          <p:stCondLst>
                                            <p:cond delay="0"/>
                                          </p:stCondLst>
                                        </p:cTn>
                                        <p:tgtEl>
                                          <p:spTgt spid="22538"/>
                                        </p:tgtEl>
                                        <p:attrNameLst>
                                          <p:attrName>style.visibility</p:attrName>
                                        </p:attrNameLst>
                                      </p:cBhvr>
                                      <p:to>
                                        <p:strVal val="visible"/>
                                      </p:to>
                                    </p:set>
                                    <p:anim calcmode="lin" valueType="num">
                                      <p:cBhvr additive="base">
                                        <p:cTn id="30" dur="500" fill="hold"/>
                                        <p:tgtEl>
                                          <p:spTgt spid="22538"/>
                                        </p:tgtEl>
                                        <p:attrNameLst>
                                          <p:attrName>ppt_x</p:attrName>
                                        </p:attrNameLst>
                                      </p:cBhvr>
                                      <p:tavLst>
                                        <p:tav tm="0">
                                          <p:val>
                                            <p:strVal val="#ppt_x"/>
                                          </p:val>
                                        </p:tav>
                                        <p:tav tm="100000">
                                          <p:val>
                                            <p:strVal val="#ppt_x"/>
                                          </p:val>
                                        </p:tav>
                                      </p:tavLst>
                                    </p:anim>
                                    <p:anim calcmode="lin" valueType="num">
                                      <p:cBhvr additive="base">
                                        <p:cTn id="31" dur="500" fill="hold"/>
                                        <p:tgtEl>
                                          <p:spTgt spid="225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22532" grpId="1"/>
      <p:bldP spid="22533" grpId="0"/>
      <p:bldP spid="22533" grpId="1"/>
      <p:bldP spid="225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4495800" y="1981200"/>
            <a:ext cx="4648200" cy="838200"/>
          </a:xfrm>
          <a:prstGeom prst="rect">
            <a:avLst/>
          </a:prstGeom>
          <a:noFill/>
          <a:ln w="9525" algn="ctr">
            <a:noFill/>
            <a:miter lim="800000"/>
            <a:headEnd/>
            <a:tailEnd/>
          </a:ln>
          <a:effectLst/>
        </p:spPr>
        <p:txBody>
          <a:bodyPr/>
          <a:lstStyle/>
          <a:p>
            <a:pPr>
              <a:spcBef>
                <a:spcPct val="50000"/>
              </a:spcBef>
              <a:buClr>
                <a:srgbClr val="CC0000"/>
              </a:buClr>
              <a:buFont typeface="Wingdings" pitchFamily="2" charset="2"/>
              <a:buChar char="v"/>
            </a:pPr>
            <a:r>
              <a:rPr lang="en-US" sz="2400" b="1">
                <a:solidFill>
                  <a:srgbClr val="FF3300"/>
                </a:solidFill>
                <a:cs typeface="Arial" charset="0"/>
              </a:rPr>
              <a:t>  Khu đền chính được xây dựng kỳ công như thế nào?</a:t>
            </a:r>
          </a:p>
        </p:txBody>
      </p:sp>
      <p:sp>
        <p:nvSpPr>
          <p:cNvPr id="23557" name="Rectangle 5"/>
          <p:cNvSpPr>
            <a:spLocks noChangeArrowheads="1"/>
          </p:cNvSpPr>
          <p:nvPr/>
        </p:nvSpPr>
        <p:spPr bwMode="auto">
          <a:xfrm>
            <a:off x="4343400" y="2971800"/>
            <a:ext cx="4800600" cy="3046413"/>
          </a:xfrm>
          <a:prstGeom prst="rect">
            <a:avLst/>
          </a:prstGeom>
          <a:noFill/>
          <a:ln w="9525" algn="ctr">
            <a:noFill/>
            <a:miter lim="800000"/>
            <a:headEnd/>
            <a:tailEnd/>
          </a:ln>
          <a:effectLst/>
        </p:spPr>
        <p:txBody>
          <a:bodyPr>
            <a:spAutoFit/>
          </a:bodyPr>
          <a:lstStyle/>
          <a:p>
            <a:pPr>
              <a:spcBef>
                <a:spcPct val="50000"/>
              </a:spcBef>
              <a:buClr>
                <a:srgbClr val="0000FF"/>
              </a:buClr>
              <a:buFont typeface="Wingdings" pitchFamily="2" charset="2"/>
              <a:buChar char="Ø"/>
            </a:pPr>
            <a:r>
              <a:rPr lang="en-US" sz="2400" b="1">
                <a:solidFill>
                  <a:srgbClr val="0000FF"/>
                </a:solidFill>
                <a:cs typeface="Arial" charset="0"/>
              </a:rPr>
              <a:t> Những cây tháp lớn được dụng bằng đá ong và bọc ngoài bằng đá nhẵn. Những bức tường buồng nhẵn như mặt ghế đá, được ghép bằng tảng đá lớn đẽo gọt vuông vức và lựa ghép vào nhau kín khít như xây gạch vữa</a:t>
            </a:r>
          </a:p>
        </p:txBody>
      </p:sp>
      <p:pic>
        <p:nvPicPr>
          <p:cNvPr id="23558" name="Picture 6" descr="Picture2"/>
          <p:cNvPicPr>
            <a:picLocks noChangeAspect="1" noChangeArrowheads="1"/>
          </p:cNvPicPr>
          <p:nvPr/>
        </p:nvPicPr>
        <p:blipFill>
          <a:blip r:embed="rId2"/>
          <a:srcRect/>
          <a:stretch>
            <a:fillRect/>
          </a:stretch>
        </p:blipFill>
        <p:spPr bwMode="auto">
          <a:xfrm>
            <a:off x="533400" y="2057400"/>
            <a:ext cx="3733800" cy="3886200"/>
          </a:xfrm>
          <a:prstGeom prst="rect">
            <a:avLst/>
          </a:prstGeom>
          <a:noFill/>
          <a:ln w="9525">
            <a:noFill/>
            <a:miter lim="800000"/>
            <a:headEnd/>
            <a:tailEnd/>
          </a:ln>
        </p:spPr>
      </p:pic>
      <p:sp>
        <p:nvSpPr>
          <p:cNvPr id="10245" name="Text Box 7"/>
          <p:cNvSpPr txBox="1">
            <a:spLocks noChangeArrowheads="1"/>
          </p:cNvSpPr>
          <p:nvPr/>
        </p:nvSpPr>
        <p:spPr bwMode="auto">
          <a:xfrm>
            <a:off x="3733800" y="457200"/>
            <a:ext cx="4800600" cy="457200"/>
          </a:xfrm>
          <a:prstGeom prst="rect">
            <a:avLst/>
          </a:prstGeom>
          <a:noFill/>
          <a:ln w="9525">
            <a:noFill/>
            <a:miter lim="800000"/>
            <a:headEnd/>
            <a:tailEnd/>
          </a:ln>
          <a:effectLst/>
        </p:spPr>
        <p:txBody>
          <a:bodyPr>
            <a:spAutoFit/>
          </a:bodyPr>
          <a:lstStyle/>
          <a:p>
            <a:pPr eaLnBrk="0" hangingPunct="0">
              <a:spcBef>
                <a:spcPct val="50000"/>
              </a:spcBef>
            </a:pPr>
            <a:r>
              <a:rPr lang="en-US" sz="2400" b="1" u="sng">
                <a:solidFill>
                  <a:srgbClr val="0033CC"/>
                </a:solidFill>
              </a:rPr>
              <a:t>TẬP ĐỌC</a:t>
            </a:r>
          </a:p>
        </p:txBody>
      </p:sp>
      <p:sp>
        <p:nvSpPr>
          <p:cNvPr id="10246" name="WordArt 8"/>
          <p:cNvSpPr>
            <a:spLocks noChangeArrowheads="1" noChangeShapeType="1" noTextEdit="1"/>
          </p:cNvSpPr>
          <p:nvPr/>
        </p:nvSpPr>
        <p:spPr bwMode="auto">
          <a:xfrm>
            <a:off x="1905000" y="838200"/>
            <a:ext cx="5638800" cy="609600"/>
          </a:xfrm>
          <a:prstGeom prst="rect">
            <a:avLst/>
          </a:prstGeom>
        </p:spPr>
        <p:txBody>
          <a:bodyPr wrap="none" fromWordArt="1">
            <a:prstTxWarp prst="textPlain">
              <a:avLst>
                <a:gd name="adj" fmla="val 50000"/>
              </a:avLst>
            </a:prstTxWarp>
          </a:bodyPr>
          <a:lstStyle/>
          <a:p>
            <a:pPr algn="ctr"/>
            <a:r>
              <a:rPr lang="en-US" sz="3600" b="1" kern="10">
                <a:ln w="19050">
                  <a:solidFill>
                    <a:srgbClr val="FF3300"/>
                  </a:solidFill>
                  <a:round/>
                  <a:headEnd/>
                  <a:tailEnd/>
                </a:ln>
                <a:solidFill>
                  <a:srgbClr val="FF3300"/>
                </a:solidFill>
                <a:effectLst>
                  <a:outerShdw dist="35921" dir="2700000" algn="ctr" rotWithShape="0">
                    <a:srgbClr val="990000"/>
                  </a:outerShdw>
                </a:effectLst>
                <a:latin typeface="Arial"/>
                <a:cs typeface="Arial"/>
              </a:rPr>
              <a:t>Ăng - co Vát</a:t>
            </a:r>
          </a:p>
        </p:txBody>
      </p:sp>
      <p:sp>
        <p:nvSpPr>
          <p:cNvPr id="10247" name="Text Box 9"/>
          <p:cNvSpPr txBox="1">
            <a:spLocks noChangeArrowheads="1"/>
          </p:cNvSpPr>
          <p:nvPr/>
        </p:nvSpPr>
        <p:spPr bwMode="auto">
          <a:xfrm>
            <a:off x="5105400" y="1447800"/>
            <a:ext cx="3352800" cy="396875"/>
          </a:xfrm>
          <a:prstGeom prst="rect">
            <a:avLst/>
          </a:prstGeom>
          <a:noFill/>
          <a:ln w="9525">
            <a:noFill/>
            <a:miter lim="800000"/>
            <a:headEnd/>
            <a:tailEnd/>
          </a:ln>
          <a:effectLst/>
        </p:spPr>
        <p:txBody>
          <a:bodyPr>
            <a:spAutoFit/>
          </a:bodyPr>
          <a:lstStyle/>
          <a:p>
            <a:pPr eaLnBrk="0" hangingPunct="0">
              <a:spcBef>
                <a:spcPct val="50000"/>
              </a:spcBef>
            </a:pPr>
            <a:r>
              <a:rPr lang="en-US" sz="2000" i="1">
                <a:solidFill>
                  <a:schemeClr val="tx2"/>
                </a:solidFill>
              </a:rPr>
              <a:t>Theo </a:t>
            </a:r>
            <a:r>
              <a:rPr lang="en-US" i="1">
                <a:solidFill>
                  <a:schemeClr val="tx2"/>
                </a:solidFill>
              </a:rPr>
              <a:t>Nh</a:t>
            </a:r>
            <a:r>
              <a:rPr lang="en-US" i="1"/>
              <a:t>ững kì quan thế giới</a:t>
            </a:r>
          </a:p>
        </p:txBody>
      </p:sp>
      <p:sp>
        <p:nvSpPr>
          <p:cNvPr id="23562" name="Text Box 10"/>
          <p:cNvSpPr txBox="1">
            <a:spLocks noChangeArrowheads="1"/>
          </p:cNvSpPr>
          <p:nvPr/>
        </p:nvSpPr>
        <p:spPr bwMode="auto">
          <a:xfrm>
            <a:off x="4267200" y="2819400"/>
            <a:ext cx="4572000" cy="701675"/>
          </a:xfrm>
          <a:prstGeom prst="rect">
            <a:avLst/>
          </a:prstGeom>
          <a:noFill/>
          <a:ln w="9525">
            <a:noFill/>
            <a:miter lim="800000"/>
            <a:headEnd/>
            <a:tailEnd/>
          </a:ln>
          <a:effectLst/>
        </p:spPr>
        <p:txBody>
          <a:bodyPr>
            <a:spAutoFit/>
          </a:bodyPr>
          <a:lstStyle/>
          <a:p>
            <a:pPr>
              <a:spcBef>
                <a:spcPct val="50000"/>
              </a:spcBef>
            </a:pPr>
            <a:r>
              <a:rPr lang="en-US" sz="2000" b="1"/>
              <a:t>Ý 3: Vẻ đẹp uy nghi, thâm nghiêm của khu đền lúc hoàng hôn</a:t>
            </a:r>
          </a:p>
        </p:txBody>
      </p:sp>
      <p:pic>
        <p:nvPicPr>
          <p:cNvPr id="10249" name="Picture 11"/>
          <p:cNvPicPr>
            <a:picLocks noChangeAspect="1" noChangeArrowheads="1"/>
          </p:cNvPicPr>
          <p:nvPr/>
        </p:nvPicPr>
        <p:blipFill>
          <a:blip r:embed="rId3"/>
          <a:srcRect/>
          <a:stretch>
            <a:fillRect/>
          </a:stretch>
        </p:blipFill>
        <p:spPr bwMode="auto">
          <a:xfrm>
            <a:off x="0" y="6248400"/>
            <a:ext cx="9144000" cy="609600"/>
          </a:xfrm>
          <a:prstGeom prst="rect">
            <a:avLst/>
          </a:prstGeom>
          <a:noFill/>
          <a:ln w="9525">
            <a:noFill/>
            <a:miter lim="800000"/>
            <a:headEnd/>
            <a:tailEnd/>
          </a:ln>
          <a:effectLst/>
        </p:spPr>
      </p:pic>
      <p:pic>
        <p:nvPicPr>
          <p:cNvPr id="10250" name="Picture 12"/>
          <p:cNvPicPr>
            <a:picLocks noChangeAspect="1" noChangeArrowheads="1"/>
          </p:cNvPicPr>
          <p:nvPr/>
        </p:nvPicPr>
        <p:blipFill>
          <a:blip r:embed="rId4"/>
          <a:srcRect/>
          <a:stretch>
            <a:fillRect/>
          </a:stretch>
        </p:blipFill>
        <p:spPr bwMode="auto">
          <a:xfrm>
            <a:off x="-146050" y="76200"/>
            <a:ext cx="679450" cy="6781800"/>
          </a:xfrm>
          <a:prstGeom prst="rect">
            <a:avLst/>
          </a:prstGeom>
          <a:noFill/>
          <a:ln w="9525">
            <a:noFill/>
            <a:miter lim="800000"/>
            <a:headEnd/>
            <a:tailEnd/>
          </a:ln>
          <a:effectLst/>
        </p:spPr>
      </p:pic>
      <p:pic>
        <p:nvPicPr>
          <p:cNvPr id="10251" name="Picture 13"/>
          <p:cNvPicPr>
            <a:picLocks noChangeAspect="1" noChangeArrowheads="1"/>
          </p:cNvPicPr>
          <p:nvPr/>
        </p:nvPicPr>
        <p:blipFill>
          <a:blip r:embed="rId3"/>
          <a:srcRect/>
          <a:stretch>
            <a:fillRect/>
          </a:stretch>
        </p:blipFill>
        <p:spPr bwMode="auto">
          <a:xfrm>
            <a:off x="0" y="-28575"/>
            <a:ext cx="9144000" cy="495300"/>
          </a:xfrm>
          <a:prstGeom prst="rect">
            <a:avLst/>
          </a:prstGeom>
          <a:noFill/>
          <a:ln w="9525">
            <a:noFill/>
            <a:miter lim="800000"/>
            <a:headEnd/>
            <a:tailEnd/>
          </a:ln>
          <a:effectLst/>
        </p:spPr>
      </p:pic>
      <p:pic>
        <p:nvPicPr>
          <p:cNvPr id="10252" name="Picture 14"/>
          <p:cNvPicPr>
            <a:picLocks noChangeAspect="1" noChangeArrowheads="1"/>
          </p:cNvPicPr>
          <p:nvPr/>
        </p:nvPicPr>
        <p:blipFill>
          <a:blip r:embed="rId4"/>
          <a:srcRect/>
          <a:stretch>
            <a:fillRect/>
          </a:stretch>
        </p:blipFill>
        <p:spPr bwMode="auto">
          <a:xfrm>
            <a:off x="8877300" y="0"/>
            <a:ext cx="533400" cy="6858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1000" fill="hold"/>
                                        <p:tgtEl>
                                          <p:spTgt spid="23556"/>
                                        </p:tgtEl>
                                        <p:attrNameLst>
                                          <p:attrName>ppt_x</p:attrName>
                                        </p:attrNameLst>
                                      </p:cBhvr>
                                      <p:tavLst>
                                        <p:tav tm="0">
                                          <p:val>
                                            <p:strVal val="#ppt_x-.2"/>
                                          </p:val>
                                        </p:tav>
                                        <p:tav tm="100000">
                                          <p:val>
                                            <p:strVal val="#ppt_x"/>
                                          </p:val>
                                        </p:tav>
                                      </p:tavLst>
                                    </p:anim>
                                    <p:anim calcmode="lin" valueType="num">
                                      <p:cBhvr>
                                        <p:cTn id="8" dur="1000" fill="hold"/>
                                        <p:tgtEl>
                                          <p:spTgt spid="2355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3556"/>
                                        </p:tgtEl>
                                      </p:cBhvr>
                                    </p:animEffect>
                                  </p:childTnLst>
                                </p:cTn>
                              </p:par>
                              <p:par>
                                <p:cTn id="10" presetID="20" presetClass="entr" presetSubtype="0" fill="hold" nodeType="withEffect">
                                  <p:stCondLst>
                                    <p:cond delay="0"/>
                                  </p:stCondLst>
                                  <p:childTnLst>
                                    <p:set>
                                      <p:cBhvr>
                                        <p:cTn id="11" dur="1" fill="hold">
                                          <p:stCondLst>
                                            <p:cond delay="0"/>
                                          </p:stCondLst>
                                        </p:cTn>
                                        <p:tgtEl>
                                          <p:spTgt spid="23558"/>
                                        </p:tgtEl>
                                        <p:attrNameLst>
                                          <p:attrName>style.visibility</p:attrName>
                                        </p:attrNameLst>
                                      </p:cBhvr>
                                      <p:to>
                                        <p:strVal val="visible"/>
                                      </p:to>
                                    </p:set>
                                    <p:animEffect transition="in" filter="wedge">
                                      <p:cBhvr>
                                        <p:cTn id="12" dur="1000"/>
                                        <p:tgtEl>
                                          <p:spTgt spid="235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23557"/>
                                        </p:tgtEl>
                                        <p:attrNameLst>
                                          <p:attrName>style.visibility</p:attrName>
                                        </p:attrNameLst>
                                      </p:cBhvr>
                                      <p:to>
                                        <p:strVal val="visible"/>
                                      </p:to>
                                    </p:set>
                                    <p:anim calcmode="lin" valueType="num">
                                      <p:cBhvr additive="base">
                                        <p:cTn id="17" dur="500" fill="hold"/>
                                        <p:tgtEl>
                                          <p:spTgt spid="23557"/>
                                        </p:tgtEl>
                                        <p:attrNameLst>
                                          <p:attrName>ppt_x</p:attrName>
                                        </p:attrNameLst>
                                      </p:cBhvr>
                                      <p:tavLst>
                                        <p:tav tm="0">
                                          <p:val>
                                            <p:strVal val="#ppt_x"/>
                                          </p:val>
                                        </p:tav>
                                        <p:tav tm="100000">
                                          <p:val>
                                            <p:strVal val="#ppt_x"/>
                                          </p:val>
                                        </p:tav>
                                      </p:tavLst>
                                    </p:anim>
                                    <p:anim calcmode="lin" valueType="num">
                                      <p:cBhvr additive="base">
                                        <p:cTn id="18" dur="500" fill="hold"/>
                                        <p:tgtEl>
                                          <p:spTgt spid="23557"/>
                                        </p:tgtEl>
                                        <p:attrNameLst>
                                          <p:attrName>ppt_y</p:attrName>
                                        </p:attrNameLst>
                                      </p:cBhvr>
                                      <p:tavLst>
                                        <p:tav tm="0">
                                          <p:val>
                                            <p:strVal val="0-#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xit" presetSubtype="4" fill="hold" grpId="1" nodeType="clickEffect">
                                  <p:stCondLst>
                                    <p:cond delay="0"/>
                                  </p:stCondLst>
                                  <p:childTnLst>
                                    <p:anim calcmode="lin" valueType="num">
                                      <p:cBhvr additive="base">
                                        <p:cTn id="22" dur="500"/>
                                        <p:tgtEl>
                                          <p:spTgt spid="23556"/>
                                        </p:tgtEl>
                                        <p:attrNameLst>
                                          <p:attrName>ppt_x</p:attrName>
                                        </p:attrNameLst>
                                      </p:cBhvr>
                                      <p:tavLst>
                                        <p:tav tm="0">
                                          <p:val>
                                            <p:strVal val="ppt_x"/>
                                          </p:val>
                                        </p:tav>
                                        <p:tav tm="100000">
                                          <p:val>
                                            <p:strVal val="ppt_x"/>
                                          </p:val>
                                        </p:tav>
                                      </p:tavLst>
                                    </p:anim>
                                    <p:anim calcmode="lin" valueType="num">
                                      <p:cBhvr additive="base">
                                        <p:cTn id="23" dur="500"/>
                                        <p:tgtEl>
                                          <p:spTgt spid="23556"/>
                                        </p:tgtEl>
                                        <p:attrNameLst>
                                          <p:attrName>ppt_y</p:attrName>
                                        </p:attrNameLst>
                                      </p:cBhvr>
                                      <p:tavLst>
                                        <p:tav tm="0">
                                          <p:val>
                                            <p:strVal val="ppt_y"/>
                                          </p:val>
                                        </p:tav>
                                        <p:tav tm="100000">
                                          <p:val>
                                            <p:strVal val="1+ppt_h/2"/>
                                          </p:val>
                                        </p:tav>
                                      </p:tavLst>
                                    </p:anim>
                                    <p:set>
                                      <p:cBhvr>
                                        <p:cTn id="24" dur="1" fill="hold">
                                          <p:stCondLst>
                                            <p:cond delay="499"/>
                                          </p:stCondLst>
                                        </p:cTn>
                                        <p:tgtEl>
                                          <p:spTgt spid="23556"/>
                                        </p:tgtEl>
                                        <p:attrNameLst>
                                          <p:attrName>style.visibility</p:attrName>
                                        </p:attrNameLst>
                                      </p:cBhvr>
                                      <p:to>
                                        <p:strVal val="hidden"/>
                                      </p:to>
                                    </p:set>
                                  </p:childTnLst>
                                </p:cTn>
                              </p:par>
                              <p:par>
                                <p:cTn id="25" presetID="2" presetClass="exit" presetSubtype="4" fill="hold" grpId="1" nodeType="withEffect">
                                  <p:stCondLst>
                                    <p:cond delay="0"/>
                                  </p:stCondLst>
                                  <p:childTnLst>
                                    <p:anim calcmode="lin" valueType="num">
                                      <p:cBhvr additive="base">
                                        <p:cTn id="26" dur="500"/>
                                        <p:tgtEl>
                                          <p:spTgt spid="23557"/>
                                        </p:tgtEl>
                                        <p:attrNameLst>
                                          <p:attrName>ppt_x</p:attrName>
                                        </p:attrNameLst>
                                      </p:cBhvr>
                                      <p:tavLst>
                                        <p:tav tm="0">
                                          <p:val>
                                            <p:strVal val="ppt_x"/>
                                          </p:val>
                                        </p:tav>
                                        <p:tav tm="100000">
                                          <p:val>
                                            <p:strVal val="ppt_x"/>
                                          </p:val>
                                        </p:tav>
                                      </p:tavLst>
                                    </p:anim>
                                    <p:anim calcmode="lin" valueType="num">
                                      <p:cBhvr additive="base">
                                        <p:cTn id="27" dur="500"/>
                                        <p:tgtEl>
                                          <p:spTgt spid="23557"/>
                                        </p:tgtEl>
                                        <p:attrNameLst>
                                          <p:attrName>ppt_y</p:attrName>
                                        </p:attrNameLst>
                                      </p:cBhvr>
                                      <p:tavLst>
                                        <p:tav tm="0">
                                          <p:val>
                                            <p:strVal val="ppt_y"/>
                                          </p:val>
                                        </p:tav>
                                        <p:tav tm="100000">
                                          <p:val>
                                            <p:strVal val="1+ppt_h/2"/>
                                          </p:val>
                                        </p:tav>
                                      </p:tavLst>
                                    </p:anim>
                                    <p:set>
                                      <p:cBhvr>
                                        <p:cTn id="28" dur="1" fill="hold">
                                          <p:stCondLst>
                                            <p:cond delay="499"/>
                                          </p:stCondLst>
                                        </p:cTn>
                                        <p:tgtEl>
                                          <p:spTgt spid="23557"/>
                                        </p:tgtEl>
                                        <p:attrNameLst>
                                          <p:attrName>style.visibility</p:attrName>
                                        </p:attrNameLst>
                                      </p:cBhvr>
                                      <p:to>
                                        <p:strVal val="hidden"/>
                                      </p:to>
                                    </p:set>
                                  </p:childTnLst>
                                </p:cTn>
                              </p:par>
                              <p:par>
                                <p:cTn id="29" presetID="29" presetClass="entr" presetSubtype="0" fill="hold" grpId="0" nodeType="withEffect">
                                  <p:stCondLst>
                                    <p:cond delay="0"/>
                                  </p:stCondLst>
                                  <p:childTnLst>
                                    <p:set>
                                      <p:cBhvr>
                                        <p:cTn id="30" dur="1" fill="hold">
                                          <p:stCondLst>
                                            <p:cond delay="0"/>
                                          </p:stCondLst>
                                        </p:cTn>
                                        <p:tgtEl>
                                          <p:spTgt spid="23562"/>
                                        </p:tgtEl>
                                        <p:attrNameLst>
                                          <p:attrName>style.visibility</p:attrName>
                                        </p:attrNameLst>
                                      </p:cBhvr>
                                      <p:to>
                                        <p:strVal val="visible"/>
                                      </p:to>
                                    </p:set>
                                    <p:anim calcmode="lin" valueType="num">
                                      <p:cBhvr>
                                        <p:cTn id="31" dur="1000" fill="hold"/>
                                        <p:tgtEl>
                                          <p:spTgt spid="23562"/>
                                        </p:tgtEl>
                                        <p:attrNameLst>
                                          <p:attrName>ppt_x</p:attrName>
                                        </p:attrNameLst>
                                      </p:cBhvr>
                                      <p:tavLst>
                                        <p:tav tm="0">
                                          <p:val>
                                            <p:strVal val="#ppt_x-.2"/>
                                          </p:val>
                                        </p:tav>
                                        <p:tav tm="100000">
                                          <p:val>
                                            <p:strVal val="#ppt_x"/>
                                          </p:val>
                                        </p:tav>
                                      </p:tavLst>
                                    </p:anim>
                                    <p:anim calcmode="lin" valueType="num">
                                      <p:cBhvr>
                                        <p:cTn id="32" dur="1000" fill="hold"/>
                                        <p:tgtEl>
                                          <p:spTgt spid="23562"/>
                                        </p:tgtEl>
                                        <p:attrNameLst>
                                          <p:attrName>ppt_y</p:attrName>
                                        </p:attrNameLst>
                                      </p:cBhvr>
                                      <p:tavLst>
                                        <p:tav tm="0">
                                          <p:val>
                                            <p:strVal val="#ppt_y"/>
                                          </p:val>
                                        </p:tav>
                                        <p:tav tm="100000">
                                          <p:val>
                                            <p:strVal val="#ppt_y"/>
                                          </p:val>
                                        </p:tav>
                                      </p:tavLst>
                                    </p:anim>
                                    <p:animEffect transition="in" filter="wipe(right)" prLst="gradientSize: 0.1">
                                      <p:cBhvr>
                                        <p:cTn id="33" dur="1000"/>
                                        <p:tgtEl>
                                          <p:spTgt spid="235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6" grpId="1"/>
      <p:bldP spid="23557" grpId="0"/>
      <p:bldP spid="23557" grpId="1"/>
      <p:bldP spid="2356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116</TotalTime>
  <Words>696</Words>
  <Application>Microsoft Office PowerPoint</Application>
  <PresentationFormat>On-screen Show (4:3)</PresentationFormat>
  <Paragraphs>66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3</cp:revision>
  <dcterms:created xsi:type="dcterms:W3CDTF">2010-04-04T12:39:53Z</dcterms:created>
  <dcterms:modified xsi:type="dcterms:W3CDTF">2016-06-30T02:02:13Z</dcterms:modified>
</cp:coreProperties>
</file>